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Outfit Extra Bold" panose="020B0604020202020204" charset="0"/>
      <p:regular r:id="rId18"/>
    </p:embeddedFont>
    <p:embeddedFont>
      <p:font typeface="Calibri" panose="020F0502020204030204" pitchFamily="34" charset="0"/>
      <p:regular r:id="rId19"/>
      <p:bold r:id="rId20"/>
      <p:italic r:id="rId21"/>
      <p:boldItalic r:id="rId22"/>
    </p:embeddedFont>
    <p:embeddedFont>
      <p:font typeface="Arimo"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1" autoAdjust="0"/>
    <p:restoredTop sz="94610"/>
  </p:normalViewPr>
  <p:slideViewPr>
    <p:cSldViewPr snapToGrid="0" snapToObjects="1">
      <p:cViewPr varScale="1">
        <p:scale>
          <a:sx n="79" d="100"/>
          <a:sy n="79" d="100"/>
        </p:scale>
        <p:origin x="4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5.svg"/><Relationship Id="rId5" Type="http://schemas.openxmlformats.org/officeDocument/2006/relationships/image" Target="../media/image-13-3.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pmc.ncbi.nlm.nih.gov/articles/PMC10453020" TargetMode="External"/><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kaggle.com/datasets/masoudnickparvar/brain-tumor-mri-datas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png"/><Relationship Id="rId12" Type="http://schemas.openxmlformats.org/officeDocument/2006/relationships/image" Target="../media/image-2-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4.svg"/><Relationship Id="rId10" Type="http://schemas.openxmlformats.org/officeDocument/2006/relationships/image" Target="../media/image-2-10.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3.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3.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866900" y="3238500"/>
            <a:ext cx="1752600" cy="1752600"/>
          </a:xfrm>
          <a:prstGeom prst="rect">
            <a:avLst/>
          </a:prstGeom>
        </p:spPr>
      </p:pic>
      <p:sp>
        <p:nvSpPr>
          <p:cNvPr id="4" name="Text 0"/>
          <p:cNvSpPr/>
          <p:nvPr/>
        </p:nvSpPr>
        <p:spPr>
          <a:xfrm>
            <a:off x="6280190" y="221706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Brain Tumour Detection Using Machine Learning</a:t>
            </a:r>
            <a:endParaRPr lang="en-US" sz="3900" dirty="0"/>
          </a:p>
        </p:txBody>
      </p:sp>
      <p:sp>
        <p:nvSpPr>
          <p:cNvPr id="5" name="Text 1"/>
          <p:cNvSpPr/>
          <p:nvPr/>
        </p:nvSpPr>
        <p:spPr>
          <a:xfrm>
            <a:off x="6280190" y="3754874"/>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Presented By:</a:t>
            </a:r>
            <a:endParaRPr lang="en-US" sz="1950" dirty="0"/>
          </a:p>
        </p:txBody>
      </p:sp>
      <p:sp>
        <p:nvSpPr>
          <p:cNvPr id="6" name="Text 2"/>
          <p:cNvSpPr/>
          <p:nvPr/>
        </p:nvSpPr>
        <p:spPr>
          <a:xfrm>
            <a:off x="6280190" y="4375071"/>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Kamala Thapa (21185159)</a:t>
            </a:r>
            <a:endParaRPr lang="en-US" sz="1950" dirty="0"/>
          </a:p>
        </p:txBody>
      </p:sp>
      <p:sp>
        <p:nvSpPr>
          <p:cNvPr id="7" name="Text 3"/>
          <p:cNvSpPr/>
          <p:nvPr/>
        </p:nvSpPr>
        <p:spPr>
          <a:xfrm>
            <a:off x="6280190" y="4995267"/>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Sankalpa Adhikari (21185177)</a:t>
            </a:r>
            <a:endParaRPr lang="en-US" sz="1950" dirty="0"/>
          </a:p>
        </p:txBody>
      </p:sp>
      <p:sp>
        <p:nvSpPr>
          <p:cNvPr id="8" name="Text 4"/>
          <p:cNvSpPr/>
          <p:nvPr/>
        </p:nvSpPr>
        <p:spPr>
          <a:xfrm>
            <a:off x="6280190" y="5615464"/>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Sushil Adhikari (21185185)</a:t>
            </a:r>
            <a:endParaRPr lang="en-US" sz="1950" dirty="0"/>
          </a:p>
        </p:txBody>
      </p:sp>
      <p:sp>
        <p:nvSpPr>
          <p:cNvPr id="9" name="Rectangle 8"/>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2093" y="379571"/>
            <a:ext cx="3450788" cy="431244"/>
          </a:xfrm>
          <a:prstGeom prst="rect">
            <a:avLst/>
          </a:prstGeom>
          <a:noFill/>
          <a:ln/>
        </p:spPr>
        <p:txBody>
          <a:bodyPr wrap="none" lIns="0" tIns="0" rIns="0" bIns="0" rtlCol="0" anchor="t"/>
          <a:lstStyle/>
          <a:p>
            <a:pPr marL="0" indent="0" algn="l">
              <a:lnSpc>
                <a:spcPts val="3350"/>
              </a:lnSpc>
              <a:buNone/>
            </a:pPr>
            <a:r>
              <a:rPr lang="en-US" sz="2700" b="1" dirty="0">
                <a:solidFill>
                  <a:srgbClr val="231971"/>
                </a:solidFill>
                <a:latin typeface="Outfit Extra Bold" pitchFamily="34" charset="0"/>
                <a:ea typeface="Outfit Extra Bold" pitchFamily="34" charset="-122"/>
                <a:cs typeface="Outfit Extra Bold" pitchFamily="34" charset="-120"/>
              </a:rPr>
              <a:t>Agile Methodology</a:t>
            </a:r>
            <a:endParaRPr lang="en-US" sz="2700" dirty="0"/>
          </a:p>
        </p:txBody>
      </p:sp>
      <p:sp>
        <p:nvSpPr>
          <p:cNvPr id="3" name="Text 1"/>
          <p:cNvSpPr/>
          <p:nvPr/>
        </p:nvSpPr>
        <p:spPr>
          <a:xfrm>
            <a:off x="552093" y="1086803"/>
            <a:ext cx="13526214" cy="220742"/>
          </a:xfrm>
          <a:prstGeom prst="rect">
            <a:avLst/>
          </a:prstGeom>
          <a:noFill/>
          <a:ln/>
        </p:spPr>
        <p:txBody>
          <a:bodyPr wrap="none" lIns="0" tIns="0" rIns="0" bIns="0" rtlCol="0" anchor="t"/>
          <a:lstStyle/>
          <a:p>
            <a:pPr marL="0" indent="0" algn="l">
              <a:lnSpc>
                <a:spcPts val="1700"/>
              </a:lnSpc>
              <a:buNone/>
            </a:pPr>
            <a:r>
              <a:rPr lang="en-US" sz="1050" dirty="0">
                <a:solidFill>
                  <a:srgbClr val="2A2742"/>
                </a:solidFill>
                <a:latin typeface="Arimo" pitchFamily="34" charset="0"/>
                <a:ea typeface="Arimo" pitchFamily="34" charset="-122"/>
                <a:cs typeface="Arimo" pitchFamily="34" charset="-120"/>
              </a:rPr>
              <a:t>Agile is an iterative software development approach that emphasizes flexibility, collaboration, and continuous improvement through short development cycles called sprints.</a:t>
            </a:r>
            <a:endParaRPr lang="en-US" sz="1050" dirty="0"/>
          </a:p>
        </p:txBody>
      </p:sp>
      <p:sp>
        <p:nvSpPr>
          <p:cNvPr id="4" name="Text 2"/>
          <p:cNvSpPr/>
          <p:nvPr/>
        </p:nvSpPr>
        <p:spPr>
          <a:xfrm>
            <a:off x="552093" y="1514594"/>
            <a:ext cx="2760702" cy="345043"/>
          </a:xfrm>
          <a:prstGeom prst="rect">
            <a:avLst/>
          </a:prstGeom>
          <a:noFill/>
          <a:ln/>
        </p:spPr>
        <p:txBody>
          <a:bodyPr wrap="none" lIns="0" tIns="0" rIns="0" bIns="0" rtlCol="0" anchor="t"/>
          <a:lstStyle/>
          <a:p>
            <a:pPr marL="0" indent="0" algn="l">
              <a:lnSpc>
                <a:spcPts val="2700"/>
              </a:lnSpc>
              <a:buNone/>
            </a:pPr>
            <a:r>
              <a:rPr lang="en-US" sz="2150" b="1" dirty="0">
                <a:solidFill>
                  <a:srgbClr val="231971"/>
                </a:solidFill>
                <a:latin typeface="Outfit Extra Bold" pitchFamily="34" charset="0"/>
                <a:ea typeface="Outfit Extra Bold" pitchFamily="34" charset="-122"/>
                <a:cs typeface="Outfit Extra Bold" pitchFamily="34" charset="-120"/>
              </a:rPr>
              <a:t>SDLC Diagram</a:t>
            </a:r>
            <a:endParaRPr lang="en-US" sz="2150" dirty="0"/>
          </a:p>
        </p:txBody>
      </p:sp>
      <p:pic>
        <p:nvPicPr>
          <p:cNvPr id="5" name="Image 0" descr="preencoded.png"/>
          <p:cNvPicPr>
            <a:picLocks noChangeAspect="1"/>
          </p:cNvPicPr>
          <p:nvPr/>
        </p:nvPicPr>
        <p:blipFill>
          <a:blip r:embed="rId3"/>
          <a:stretch>
            <a:fillRect/>
          </a:stretch>
        </p:blipFill>
        <p:spPr>
          <a:xfrm>
            <a:off x="552093" y="2066687"/>
            <a:ext cx="9189720" cy="6987540"/>
          </a:xfrm>
          <a:prstGeom prst="rect">
            <a:avLst/>
          </a:prstGeom>
        </p:spPr>
      </p:pic>
      <p:sp>
        <p:nvSpPr>
          <p:cNvPr id="6" name="Rectangle 5"/>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53271" y="402312"/>
            <a:ext cx="3572708" cy="354211"/>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Estimated Project Timeline</a:t>
            </a:r>
            <a:endParaRPr lang="en-US" sz="2200" dirty="0"/>
          </a:p>
        </p:txBody>
      </p:sp>
      <p:sp>
        <p:nvSpPr>
          <p:cNvPr id="3" name="Text 1"/>
          <p:cNvSpPr/>
          <p:nvPr/>
        </p:nvSpPr>
        <p:spPr>
          <a:xfrm>
            <a:off x="453271" y="983099"/>
            <a:ext cx="13723858" cy="181332"/>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Our training approach prioritizes efficiency, leveraging available hardware for rapid model development. Data acquisition is streamlined through direct integration with Kaggle, eliminating intermediate processing steps.</a:t>
            </a:r>
            <a:endParaRPr lang="en-US" sz="850" dirty="0"/>
          </a:p>
        </p:txBody>
      </p:sp>
      <p:sp>
        <p:nvSpPr>
          <p:cNvPr id="4" name="Text 2"/>
          <p:cNvSpPr/>
          <p:nvPr/>
        </p:nvSpPr>
        <p:spPr>
          <a:xfrm>
            <a:off x="453271" y="1334333"/>
            <a:ext cx="2029182" cy="212527"/>
          </a:xfrm>
          <a:prstGeom prst="rect">
            <a:avLst/>
          </a:prstGeom>
          <a:noFill/>
          <a:ln/>
        </p:spPr>
        <p:txBody>
          <a:bodyPr wrap="none" lIns="0" tIns="0" rIns="0" bIns="0" rtlCol="0" anchor="t"/>
          <a:lstStyle/>
          <a:p>
            <a:pPr marL="0" indent="0" algn="l">
              <a:lnSpc>
                <a:spcPts val="1650"/>
              </a:lnSpc>
              <a:buNone/>
            </a:pPr>
            <a:r>
              <a:rPr lang="en-US" sz="1300" b="1" dirty="0">
                <a:solidFill>
                  <a:srgbClr val="231971"/>
                </a:solidFill>
                <a:latin typeface="Outfit Extra Bold" pitchFamily="34" charset="0"/>
                <a:ea typeface="Outfit Extra Bold" pitchFamily="34" charset="-122"/>
                <a:cs typeface="Outfit Extra Bold" pitchFamily="34" charset="-120"/>
              </a:rPr>
              <a:t>Overall Training Estimate</a:t>
            </a:r>
            <a:endParaRPr lang="en-US" sz="1300" dirty="0"/>
          </a:p>
        </p:txBody>
      </p:sp>
      <p:sp>
        <p:nvSpPr>
          <p:cNvPr id="5" name="Text 3"/>
          <p:cNvSpPr/>
          <p:nvPr/>
        </p:nvSpPr>
        <p:spPr>
          <a:xfrm>
            <a:off x="453271" y="1716762"/>
            <a:ext cx="13723858" cy="181332"/>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Expect training completion within approximately 7 to 8 hours when utilizing a laptop equipped with a dedicated GPU, such as an NVIDIA GTX 10-series or a more powerful equivalent. Training on a CPU, however, would significantly extend this duration to several days.</a:t>
            </a:r>
            <a:endParaRPr lang="en-US" sz="850" dirty="0"/>
          </a:p>
        </p:txBody>
      </p:sp>
      <p:sp>
        <p:nvSpPr>
          <p:cNvPr id="6" name="Text 4"/>
          <p:cNvSpPr/>
          <p:nvPr/>
        </p:nvSpPr>
        <p:spPr>
          <a:xfrm>
            <a:off x="453271" y="2067997"/>
            <a:ext cx="3318034" cy="212527"/>
          </a:xfrm>
          <a:prstGeom prst="rect">
            <a:avLst/>
          </a:prstGeom>
          <a:noFill/>
          <a:ln/>
        </p:spPr>
        <p:txBody>
          <a:bodyPr wrap="none" lIns="0" tIns="0" rIns="0" bIns="0" rtlCol="0" anchor="t"/>
          <a:lstStyle/>
          <a:p>
            <a:pPr marL="0" indent="0" algn="l">
              <a:lnSpc>
                <a:spcPts val="1650"/>
              </a:lnSpc>
              <a:buNone/>
            </a:pPr>
            <a:r>
              <a:rPr lang="en-US" sz="1300" b="1" dirty="0">
                <a:solidFill>
                  <a:srgbClr val="231971"/>
                </a:solidFill>
                <a:latin typeface="Outfit Extra Bold" pitchFamily="34" charset="0"/>
                <a:ea typeface="Outfit Extra Bold" pitchFamily="34" charset="-122"/>
                <a:cs typeface="Outfit Extra Bold" pitchFamily="34" charset="-120"/>
              </a:rPr>
              <a:t>Workflow Breakdown and Time Estimates</a:t>
            </a:r>
            <a:endParaRPr lang="en-US" sz="1300" dirty="0"/>
          </a:p>
        </p:txBody>
      </p:sp>
      <p:sp>
        <p:nvSpPr>
          <p:cNvPr id="7" name="Text 5"/>
          <p:cNvSpPr/>
          <p:nvPr/>
        </p:nvSpPr>
        <p:spPr>
          <a:xfrm>
            <a:off x="453271" y="2450425"/>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Data Preparation (1–2 hours)</a:t>
            </a:r>
            <a:endParaRPr lang="en-US" sz="850" dirty="0"/>
          </a:p>
        </p:txBody>
      </p:sp>
      <p:sp>
        <p:nvSpPr>
          <p:cNvPr id="8" name="Text 6"/>
          <p:cNvSpPr/>
          <p:nvPr/>
        </p:nvSpPr>
        <p:spPr>
          <a:xfrm>
            <a:off x="453271" y="267140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Data acquisition from Kaggle datasets.</a:t>
            </a:r>
            <a:endParaRPr lang="en-US" sz="850" dirty="0"/>
          </a:p>
        </p:txBody>
      </p:sp>
      <p:sp>
        <p:nvSpPr>
          <p:cNvPr id="9" name="Text 7"/>
          <p:cNvSpPr/>
          <p:nvPr/>
        </p:nvSpPr>
        <p:spPr>
          <a:xfrm>
            <a:off x="453271" y="289238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Pre-processing and cleansing of image data.</a:t>
            </a:r>
            <a:endParaRPr lang="en-US" sz="850" dirty="0"/>
          </a:p>
        </p:txBody>
      </p:sp>
      <p:sp>
        <p:nvSpPr>
          <p:cNvPr id="10" name="Text 8"/>
          <p:cNvSpPr/>
          <p:nvPr/>
        </p:nvSpPr>
        <p:spPr>
          <a:xfrm>
            <a:off x="453271" y="311336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Augmentation techniques (e.g., rotations, mirroring, scaling) to enhance dataset diversity.</a:t>
            </a:r>
            <a:endParaRPr lang="en-US" sz="850" dirty="0"/>
          </a:p>
        </p:txBody>
      </p:sp>
      <p:sp>
        <p:nvSpPr>
          <p:cNvPr id="11" name="Text 9"/>
          <p:cNvSpPr/>
          <p:nvPr/>
        </p:nvSpPr>
        <p:spPr>
          <a:xfrm>
            <a:off x="453271" y="333434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Normalization of brightness and tone to meet VGG19 input requirements.</a:t>
            </a:r>
            <a:endParaRPr lang="en-US" sz="850" dirty="0"/>
          </a:p>
        </p:txBody>
      </p:sp>
      <p:sp>
        <p:nvSpPr>
          <p:cNvPr id="12" name="Text 10"/>
          <p:cNvSpPr/>
          <p:nvPr/>
        </p:nvSpPr>
        <p:spPr>
          <a:xfrm>
            <a:off x="453271" y="3555325"/>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Model Setup and Configuration (approx. 30 minutes)</a:t>
            </a:r>
            <a:endParaRPr lang="en-US" sz="850" dirty="0"/>
          </a:p>
        </p:txBody>
      </p:sp>
      <p:sp>
        <p:nvSpPr>
          <p:cNvPr id="13" name="Text 11"/>
          <p:cNvSpPr/>
          <p:nvPr/>
        </p:nvSpPr>
        <p:spPr>
          <a:xfrm>
            <a:off x="453271" y="377630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Initialization of a pre-trained VGG19 model architecture.</a:t>
            </a:r>
            <a:endParaRPr lang="en-US" sz="850" dirty="0"/>
          </a:p>
        </p:txBody>
      </p:sp>
      <p:sp>
        <p:nvSpPr>
          <p:cNvPr id="14" name="Text 12"/>
          <p:cNvSpPr/>
          <p:nvPr/>
        </p:nvSpPr>
        <p:spPr>
          <a:xfrm>
            <a:off x="453271" y="399728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Modification of the final classification layers for specific task requirements.</a:t>
            </a:r>
            <a:endParaRPr lang="en-US" sz="850" dirty="0"/>
          </a:p>
        </p:txBody>
      </p:sp>
      <p:sp>
        <p:nvSpPr>
          <p:cNvPr id="15" name="Text 13"/>
          <p:cNvSpPr/>
          <p:nvPr/>
        </p:nvSpPr>
        <p:spPr>
          <a:xfrm>
            <a:off x="453271" y="421826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Configuration of optimization parameters, including learning rate.</a:t>
            </a:r>
            <a:endParaRPr lang="en-US" sz="850" dirty="0"/>
          </a:p>
        </p:txBody>
      </p:sp>
      <p:sp>
        <p:nvSpPr>
          <p:cNvPr id="16" name="Text 14"/>
          <p:cNvSpPr/>
          <p:nvPr/>
        </p:nvSpPr>
        <p:spPr>
          <a:xfrm>
            <a:off x="453271" y="4439245"/>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Model Training and Validation (7–8 hours)</a:t>
            </a:r>
            <a:endParaRPr lang="en-US" sz="850" dirty="0"/>
          </a:p>
        </p:txBody>
      </p:sp>
      <p:sp>
        <p:nvSpPr>
          <p:cNvPr id="17" name="Text 15"/>
          <p:cNvSpPr/>
          <p:nvPr/>
        </p:nvSpPr>
        <p:spPr>
          <a:xfrm>
            <a:off x="453271" y="466022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Iterative training cycles with continuous monitoring of performance metrics.</a:t>
            </a:r>
            <a:endParaRPr lang="en-US" sz="850" dirty="0"/>
          </a:p>
        </p:txBody>
      </p:sp>
      <p:sp>
        <p:nvSpPr>
          <p:cNvPr id="18" name="Text 16"/>
          <p:cNvSpPr/>
          <p:nvPr/>
        </p:nvSpPr>
        <p:spPr>
          <a:xfrm>
            <a:off x="453271" y="488120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Implementation of early stopping mechanisms to prevent overfitting.</a:t>
            </a:r>
            <a:endParaRPr lang="en-US" sz="850" dirty="0"/>
          </a:p>
        </p:txBody>
      </p:sp>
      <p:sp>
        <p:nvSpPr>
          <p:cNvPr id="19" name="Text 17"/>
          <p:cNvSpPr/>
          <p:nvPr/>
        </p:nvSpPr>
        <p:spPr>
          <a:xfrm>
            <a:off x="453271" y="5102185"/>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Evaluation and Testing (1 hour)</a:t>
            </a:r>
            <a:endParaRPr lang="en-US" sz="850" dirty="0"/>
          </a:p>
        </p:txBody>
      </p:sp>
      <p:sp>
        <p:nvSpPr>
          <p:cNvPr id="20" name="Text 18"/>
          <p:cNvSpPr/>
          <p:nvPr/>
        </p:nvSpPr>
        <p:spPr>
          <a:xfrm>
            <a:off x="453271" y="5323165"/>
            <a:ext cx="13723858" cy="181332"/>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2A2742"/>
                </a:solidFill>
                <a:latin typeface="Arimo" pitchFamily="34" charset="0"/>
                <a:ea typeface="Arimo" pitchFamily="34" charset="-122"/>
                <a:cs typeface="Arimo" pitchFamily="34" charset="-120"/>
              </a:rPr>
              <a:t>Performance assessment using an independent test dataset to ensure model generalization and accuracy.</a:t>
            </a:r>
            <a:endParaRPr lang="en-US" sz="850" dirty="0"/>
          </a:p>
        </p:txBody>
      </p:sp>
      <p:sp>
        <p:nvSpPr>
          <p:cNvPr id="21" name="Text 19"/>
          <p:cNvSpPr/>
          <p:nvPr/>
        </p:nvSpPr>
        <p:spPr>
          <a:xfrm>
            <a:off x="453271" y="5674400"/>
            <a:ext cx="2963823" cy="212527"/>
          </a:xfrm>
          <a:prstGeom prst="rect">
            <a:avLst/>
          </a:prstGeom>
          <a:noFill/>
          <a:ln/>
        </p:spPr>
        <p:txBody>
          <a:bodyPr wrap="none" lIns="0" tIns="0" rIns="0" bIns="0" rtlCol="0" anchor="t"/>
          <a:lstStyle/>
          <a:p>
            <a:pPr marL="0" indent="0" algn="l">
              <a:lnSpc>
                <a:spcPts val="1650"/>
              </a:lnSpc>
              <a:buNone/>
            </a:pPr>
            <a:r>
              <a:rPr lang="en-US" sz="1300" b="1" dirty="0">
                <a:solidFill>
                  <a:srgbClr val="231971"/>
                </a:solidFill>
                <a:latin typeface="Outfit Extra Bold" pitchFamily="34" charset="0"/>
                <a:ea typeface="Outfit Extra Bold" pitchFamily="34" charset="-122"/>
                <a:cs typeface="Outfit Extra Bold" pitchFamily="34" charset="-120"/>
              </a:rPr>
              <a:t>Factors Influencing Training Duration</a:t>
            </a:r>
            <a:endParaRPr lang="en-US" sz="1300" dirty="0"/>
          </a:p>
        </p:txBody>
      </p:sp>
      <p:sp>
        <p:nvSpPr>
          <p:cNvPr id="22" name="Text 20"/>
          <p:cNvSpPr/>
          <p:nvPr/>
        </p:nvSpPr>
        <p:spPr>
          <a:xfrm>
            <a:off x="453271" y="6072068"/>
            <a:ext cx="13723858" cy="181332"/>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Key determinants of training time include:</a:t>
            </a:r>
            <a:endParaRPr lang="en-US" sz="850" dirty="0"/>
          </a:p>
        </p:txBody>
      </p:sp>
      <p:sp>
        <p:nvSpPr>
          <p:cNvPr id="23" name="Text 21"/>
          <p:cNvSpPr/>
          <p:nvPr/>
        </p:nvSpPr>
        <p:spPr>
          <a:xfrm>
            <a:off x="453271" y="6365558"/>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Dataset Size:</a:t>
            </a:r>
            <a:r>
              <a:rPr lang="en-US" sz="850" dirty="0">
                <a:solidFill>
                  <a:srgbClr val="2A2742"/>
                </a:solidFill>
                <a:latin typeface="Arimo" pitchFamily="34" charset="0"/>
                <a:ea typeface="Arimo" pitchFamily="34" charset="-122"/>
                <a:cs typeface="Arimo" pitchFamily="34" charset="-120"/>
              </a:rPr>
              <a:t> The volume of data directly impacts processing time.</a:t>
            </a:r>
            <a:endParaRPr lang="en-US" sz="850" dirty="0"/>
          </a:p>
        </p:txBody>
      </p:sp>
      <p:sp>
        <p:nvSpPr>
          <p:cNvPr id="24" name="Text 22"/>
          <p:cNvSpPr/>
          <p:nvPr/>
        </p:nvSpPr>
        <p:spPr>
          <a:xfrm>
            <a:off x="453271" y="6586538"/>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Image Resolution:</a:t>
            </a:r>
            <a:r>
              <a:rPr lang="en-US" sz="850" dirty="0">
                <a:solidFill>
                  <a:srgbClr val="2A2742"/>
                </a:solidFill>
                <a:latin typeface="Arimo" pitchFamily="34" charset="0"/>
                <a:ea typeface="Arimo" pitchFamily="34" charset="-122"/>
                <a:cs typeface="Arimo" pitchFamily="34" charset="-120"/>
              </a:rPr>
              <a:t> Higher resolution images require more computational resources.</a:t>
            </a:r>
            <a:endParaRPr lang="en-US" sz="850" dirty="0"/>
          </a:p>
        </p:txBody>
      </p:sp>
      <p:sp>
        <p:nvSpPr>
          <p:cNvPr id="25" name="Text 23"/>
          <p:cNvSpPr/>
          <p:nvPr/>
        </p:nvSpPr>
        <p:spPr>
          <a:xfrm>
            <a:off x="453271" y="6807517"/>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Batch Size:</a:t>
            </a:r>
            <a:r>
              <a:rPr lang="en-US" sz="850" dirty="0">
                <a:solidFill>
                  <a:srgbClr val="2A2742"/>
                </a:solidFill>
                <a:latin typeface="Arimo" pitchFamily="34" charset="0"/>
                <a:ea typeface="Arimo" pitchFamily="34" charset="-122"/>
                <a:cs typeface="Arimo" pitchFamily="34" charset="-120"/>
              </a:rPr>
              <a:t> The number of samples processed per iteration affects training speed.</a:t>
            </a:r>
            <a:endParaRPr lang="en-US" sz="850" dirty="0"/>
          </a:p>
        </p:txBody>
      </p:sp>
      <p:sp>
        <p:nvSpPr>
          <p:cNvPr id="26" name="Text 24"/>
          <p:cNvSpPr/>
          <p:nvPr/>
        </p:nvSpPr>
        <p:spPr>
          <a:xfrm>
            <a:off x="453271" y="7116247"/>
            <a:ext cx="13723858" cy="181332"/>
          </a:xfrm>
          <a:prstGeom prst="rect">
            <a:avLst/>
          </a:prstGeom>
          <a:noFill/>
          <a:ln/>
        </p:spPr>
        <p:txBody>
          <a:bodyPr wrap="none" lIns="0" tIns="0" rIns="0" bIns="0" rtlCol="0" anchor="t"/>
          <a:lstStyle/>
          <a:p>
            <a:pPr marL="0" indent="0" algn="l">
              <a:lnSpc>
                <a:spcPts val="1400"/>
              </a:lnSpc>
              <a:buNone/>
            </a:pPr>
            <a:r>
              <a:rPr lang="en-US" sz="850" dirty="0">
                <a:solidFill>
                  <a:srgbClr val="2A2742"/>
                </a:solidFill>
                <a:latin typeface="Arimo" pitchFamily="34" charset="0"/>
                <a:ea typeface="Arimo" pitchFamily="34" charset="-122"/>
                <a:cs typeface="Arimo" pitchFamily="34" charset="-120"/>
              </a:rPr>
              <a:t>Additional time allocations include:</a:t>
            </a:r>
            <a:endParaRPr lang="en-US" sz="850" dirty="0"/>
          </a:p>
        </p:txBody>
      </p:sp>
      <p:sp>
        <p:nvSpPr>
          <p:cNvPr id="27" name="Text 25"/>
          <p:cNvSpPr/>
          <p:nvPr/>
        </p:nvSpPr>
        <p:spPr>
          <a:xfrm>
            <a:off x="453271" y="7424976"/>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Hyperparameter Tuning (3–5 hours):</a:t>
            </a:r>
            <a:r>
              <a:rPr lang="en-US" sz="850" dirty="0">
                <a:solidFill>
                  <a:srgbClr val="2A2742"/>
                </a:solidFill>
                <a:latin typeface="Arimo" pitchFamily="34" charset="0"/>
                <a:ea typeface="Arimo" pitchFamily="34" charset="-122"/>
                <a:cs typeface="Arimo" pitchFamily="34" charset="-120"/>
              </a:rPr>
              <a:t> Adjustments to learning rates, optimizers, and regularization techniques.</a:t>
            </a:r>
            <a:endParaRPr lang="en-US" sz="850" dirty="0"/>
          </a:p>
        </p:txBody>
      </p:sp>
      <p:sp>
        <p:nvSpPr>
          <p:cNvPr id="28" name="Text 26"/>
          <p:cNvSpPr/>
          <p:nvPr/>
        </p:nvSpPr>
        <p:spPr>
          <a:xfrm>
            <a:off x="453271" y="7645956"/>
            <a:ext cx="13723858" cy="181332"/>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2A2742"/>
                </a:solidFill>
                <a:latin typeface="Arimo" pitchFamily="34" charset="0"/>
                <a:ea typeface="Arimo" pitchFamily="34" charset="-122"/>
                <a:cs typeface="Arimo" pitchFamily="34" charset="-120"/>
              </a:rPr>
              <a:t>Deployment Preparation (2–3 hours):</a:t>
            </a:r>
            <a:r>
              <a:rPr lang="en-US" sz="850" dirty="0">
                <a:solidFill>
                  <a:srgbClr val="2A2742"/>
                </a:solidFill>
                <a:latin typeface="Arimo" pitchFamily="34" charset="0"/>
                <a:ea typeface="Arimo" pitchFamily="34" charset="-122"/>
                <a:cs typeface="Arimo" pitchFamily="34" charset="-120"/>
              </a:rPr>
              <a:t> Environment setup and performance optimization for production.</a:t>
            </a:r>
            <a:endParaRPr lang="en-US" sz="850" dirty="0"/>
          </a:p>
        </p:txBody>
      </p:sp>
      <p:sp>
        <p:nvSpPr>
          <p:cNvPr id="29" name="Rectangle 28"/>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22446" y="359212"/>
            <a:ext cx="3265646" cy="408146"/>
          </a:xfrm>
          <a:prstGeom prst="rect">
            <a:avLst/>
          </a:prstGeom>
          <a:noFill/>
          <a:ln/>
        </p:spPr>
        <p:txBody>
          <a:bodyPr wrap="none" lIns="0" tIns="0" rIns="0" bIns="0" rtlCol="0" anchor="t"/>
          <a:lstStyle/>
          <a:p>
            <a:pPr marL="0" indent="0" algn="l">
              <a:lnSpc>
                <a:spcPts val="3200"/>
              </a:lnSpc>
              <a:buNone/>
            </a:pPr>
            <a:r>
              <a:rPr lang="en-US" sz="2550" b="1" dirty="0">
                <a:solidFill>
                  <a:srgbClr val="231971"/>
                </a:solidFill>
                <a:latin typeface="Outfit Extra Bold" pitchFamily="34" charset="0"/>
                <a:ea typeface="Outfit Extra Bold" pitchFamily="34" charset="-122"/>
                <a:cs typeface="Outfit Extra Bold" pitchFamily="34" charset="-120"/>
              </a:rPr>
              <a:t>Technologies </a:t>
            </a:r>
            <a:r>
              <a:rPr lang="en-US" sz="2550" b="1" dirty="0" smtClean="0">
                <a:solidFill>
                  <a:srgbClr val="231971"/>
                </a:solidFill>
                <a:latin typeface="Outfit Extra Bold" pitchFamily="34" charset="0"/>
                <a:ea typeface="Outfit Extra Bold" pitchFamily="34" charset="-122"/>
                <a:cs typeface="Outfit Extra Bold" pitchFamily="34" charset="-120"/>
              </a:rPr>
              <a:t>Used</a:t>
            </a:r>
            <a:endParaRPr lang="en-US" sz="2550" dirty="0"/>
          </a:p>
        </p:txBody>
      </p:sp>
      <p:pic>
        <p:nvPicPr>
          <p:cNvPr id="3" name="Image 0" descr="preencoded.png"/>
          <p:cNvPicPr>
            <a:picLocks noChangeAspect="1"/>
          </p:cNvPicPr>
          <p:nvPr/>
        </p:nvPicPr>
        <p:blipFill>
          <a:blip r:embed="rId3"/>
          <a:stretch>
            <a:fillRect/>
          </a:stretch>
        </p:blipFill>
        <p:spPr>
          <a:xfrm>
            <a:off x="522446" y="1028581"/>
            <a:ext cx="2563297" cy="1584127"/>
          </a:xfrm>
          <a:prstGeom prst="rect">
            <a:avLst/>
          </a:prstGeom>
        </p:spPr>
      </p:pic>
      <p:sp>
        <p:nvSpPr>
          <p:cNvPr id="4" name="Text 1"/>
          <p:cNvSpPr/>
          <p:nvPr/>
        </p:nvSpPr>
        <p:spPr>
          <a:xfrm>
            <a:off x="522446" y="2775942"/>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Python</a:t>
            </a:r>
            <a:endParaRPr lang="en-US" sz="1250" dirty="0"/>
          </a:p>
        </p:txBody>
      </p:sp>
      <p:sp>
        <p:nvSpPr>
          <p:cNvPr id="5" name="Text 2"/>
          <p:cNvSpPr/>
          <p:nvPr/>
        </p:nvSpPr>
        <p:spPr>
          <a:xfrm>
            <a:off x="522446" y="3058239"/>
            <a:ext cx="4419600" cy="208955"/>
          </a:xfrm>
          <a:prstGeom prst="rect">
            <a:avLst/>
          </a:prstGeom>
          <a:noFill/>
          <a:ln/>
        </p:spPr>
        <p:txBody>
          <a:bodyPr wrap="non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Primary programming language for development and data analysis.</a:t>
            </a:r>
            <a:endParaRPr lang="en-US" sz="1000" dirty="0"/>
          </a:p>
        </p:txBody>
      </p:sp>
      <p:pic>
        <p:nvPicPr>
          <p:cNvPr id="6" name="Image 1" descr="preencoded.png"/>
          <p:cNvPicPr>
            <a:picLocks noChangeAspect="1"/>
          </p:cNvPicPr>
          <p:nvPr/>
        </p:nvPicPr>
        <p:blipFill>
          <a:blip r:embed="rId4"/>
          <a:stretch>
            <a:fillRect/>
          </a:stretch>
        </p:blipFill>
        <p:spPr>
          <a:xfrm>
            <a:off x="5105281" y="1028581"/>
            <a:ext cx="2563416" cy="1584246"/>
          </a:xfrm>
          <a:prstGeom prst="rect">
            <a:avLst/>
          </a:prstGeom>
        </p:spPr>
      </p:pic>
      <p:sp>
        <p:nvSpPr>
          <p:cNvPr id="7" name="Text 3"/>
          <p:cNvSpPr/>
          <p:nvPr/>
        </p:nvSpPr>
        <p:spPr>
          <a:xfrm>
            <a:off x="5105281" y="2776061"/>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Docker</a:t>
            </a:r>
            <a:endParaRPr lang="en-US" sz="1250" dirty="0"/>
          </a:p>
        </p:txBody>
      </p:sp>
      <p:sp>
        <p:nvSpPr>
          <p:cNvPr id="8" name="Text 4"/>
          <p:cNvSpPr/>
          <p:nvPr/>
        </p:nvSpPr>
        <p:spPr>
          <a:xfrm>
            <a:off x="5105281" y="3058358"/>
            <a:ext cx="4419719" cy="417909"/>
          </a:xfrm>
          <a:prstGeom prst="rect">
            <a:avLst/>
          </a:prstGeom>
          <a:noFill/>
          <a:ln/>
        </p:spPr>
        <p:txBody>
          <a:bodyPr wrap="squar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Containerization platform for consistent development and deployment environments.</a:t>
            </a:r>
            <a:endParaRPr lang="en-US" sz="1000" dirty="0"/>
          </a:p>
        </p:txBody>
      </p:sp>
      <p:pic>
        <p:nvPicPr>
          <p:cNvPr id="9" name="Image 2" descr="preencoded.png"/>
          <p:cNvPicPr>
            <a:picLocks noChangeAspect="1"/>
          </p:cNvPicPr>
          <p:nvPr/>
        </p:nvPicPr>
        <p:blipFill>
          <a:blip r:embed="rId5"/>
          <a:stretch>
            <a:fillRect/>
          </a:stretch>
        </p:blipFill>
        <p:spPr>
          <a:xfrm>
            <a:off x="9688235" y="1028581"/>
            <a:ext cx="2563416" cy="1584246"/>
          </a:xfrm>
          <a:prstGeom prst="rect">
            <a:avLst/>
          </a:prstGeom>
        </p:spPr>
      </p:pic>
      <p:sp>
        <p:nvSpPr>
          <p:cNvPr id="10" name="Text 5"/>
          <p:cNvSpPr/>
          <p:nvPr/>
        </p:nvSpPr>
        <p:spPr>
          <a:xfrm>
            <a:off x="9688235" y="2776061"/>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Kaggle</a:t>
            </a:r>
            <a:endParaRPr lang="en-US" sz="1250" dirty="0"/>
          </a:p>
        </p:txBody>
      </p:sp>
      <p:sp>
        <p:nvSpPr>
          <p:cNvPr id="11" name="Text 6"/>
          <p:cNvSpPr/>
          <p:nvPr/>
        </p:nvSpPr>
        <p:spPr>
          <a:xfrm>
            <a:off x="9688235" y="3058358"/>
            <a:ext cx="4419719" cy="208955"/>
          </a:xfrm>
          <a:prstGeom prst="rect">
            <a:avLst/>
          </a:prstGeom>
          <a:noFill/>
          <a:ln/>
        </p:spPr>
        <p:txBody>
          <a:bodyPr wrap="non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Platform used for dataset acquisition, experimentation, and model sharing.</a:t>
            </a:r>
            <a:endParaRPr lang="en-US" sz="1000" dirty="0"/>
          </a:p>
        </p:txBody>
      </p:sp>
      <p:pic>
        <p:nvPicPr>
          <p:cNvPr id="12" name="Image 3" descr="preencoded.png"/>
          <p:cNvPicPr>
            <a:picLocks noChangeAspect="1"/>
          </p:cNvPicPr>
          <p:nvPr/>
        </p:nvPicPr>
        <p:blipFill>
          <a:blip r:embed="rId6"/>
          <a:stretch>
            <a:fillRect/>
          </a:stretch>
        </p:blipFill>
        <p:spPr>
          <a:xfrm>
            <a:off x="522446" y="3737491"/>
            <a:ext cx="2563297" cy="1584127"/>
          </a:xfrm>
          <a:prstGeom prst="rect">
            <a:avLst/>
          </a:prstGeom>
        </p:spPr>
      </p:pic>
      <p:sp>
        <p:nvSpPr>
          <p:cNvPr id="13" name="Text 7"/>
          <p:cNvSpPr/>
          <p:nvPr/>
        </p:nvSpPr>
        <p:spPr>
          <a:xfrm>
            <a:off x="522446" y="5484852"/>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TensorFlow</a:t>
            </a:r>
            <a:endParaRPr lang="en-US" sz="1250" dirty="0"/>
          </a:p>
        </p:txBody>
      </p:sp>
      <p:pic>
        <p:nvPicPr>
          <p:cNvPr id="15" name="Image 4" descr="preencoded.png"/>
          <p:cNvPicPr>
            <a:picLocks noChangeAspect="1"/>
          </p:cNvPicPr>
          <p:nvPr/>
        </p:nvPicPr>
        <p:blipFill>
          <a:blip r:embed="rId7"/>
          <a:stretch>
            <a:fillRect/>
          </a:stretch>
        </p:blipFill>
        <p:spPr>
          <a:xfrm>
            <a:off x="5105281" y="3737491"/>
            <a:ext cx="2563416" cy="1584246"/>
          </a:xfrm>
          <a:prstGeom prst="rect">
            <a:avLst/>
          </a:prstGeom>
        </p:spPr>
      </p:pic>
      <p:sp>
        <p:nvSpPr>
          <p:cNvPr id="16" name="Text 9"/>
          <p:cNvSpPr/>
          <p:nvPr/>
        </p:nvSpPr>
        <p:spPr>
          <a:xfrm>
            <a:off x="5105281" y="5484971"/>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Flask</a:t>
            </a:r>
            <a:endParaRPr lang="en-US" sz="1250" dirty="0"/>
          </a:p>
        </p:txBody>
      </p:sp>
      <p:sp>
        <p:nvSpPr>
          <p:cNvPr id="17" name="Text 10"/>
          <p:cNvSpPr/>
          <p:nvPr/>
        </p:nvSpPr>
        <p:spPr>
          <a:xfrm>
            <a:off x="5105281" y="5767268"/>
            <a:ext cx="4419719" cy="208955"/>
          </a:xfrm>
          <a:prstGeom prst="rect">
            <a:avLst/>
          </a:prstGeom>
          <a:noFill/>
          <a:ln/>
        </p:spPr>
        <p:txBody>
          <a:bodyPr wrap="non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Lightweight web framework for building APIs and web services.</a:t>
            </a:r>
            <a:endParaRPr lang="en-US" sz="1000" dirty="0"/>
          </a:p>
        </p:txBody>
      </p:sp>
      <p:pic>
        <p:nvPicPr>
          <p:cNvPr id="18" name="Image 5" descr="preencoded.png"/>
          <p:cNvPicPr>
            <a:picLocks noChangeAspect="1"/>
          </p:cNvPicPr>
          <p:nvPr/>
        </p:nvPicPr>
        <p:blipFill>
          <a:blip r:embed="rId8"/>
          <a:stretch>
            <a:fillRect/>
          </a:stretch>
        </p:blipFill>
        <p:spPr>
          <a:xfrm>
            <a:off x="9688235" y="3737491"/>
            <a:ext cx="2563416" cy="1584246"/>
          </a:xfrm>
          <a:prstGeom prst="rect">
            <a:avLst/>
          </a:prstGeom>
        </p:spPr>
      </p:pic>
      <p:sp>
        <p:nvSpPr>
          <p:cNvPr id="19" name="Text 11"/>
          <p:cNvSpPr/>
          <p:nvPr/>
        </p:nvSpPr>
        <p:spPr>
          <a:xfrm>
            <a:off x="9688235" y="5484971"/>
            <a:ext cx="1632823" cy="203954"/>
          </a:xfrm>
          <a:prstGeom prst="rect">
            <a:avLst/>
          </a:prstGeom>
          <a:noFill/>
          <a:ln/>
        </p:spPr>
        <p:txBody>
          <a:bodyPr wrap="none" lIns="0" tIns="0" rIns="0" bIns="0" rtlCol="0" anchor="t"/>
          <a:lstStyle/>
          <a:p>
            <a:pPr marL="0" indent="0" algn="l">
              <a:lnSpc>
                <a:spcPts val="1600"/>
              </a:lnSpc>
              <a:buNone/>
            </a:pPr>
            <a:r>
              <a:rPr lang="en-US" sz="1250" b="1" dirty="0">
                <a:solidFill>
                  <a:srgbClr val="2A2742"/>
                </a:solidFill>
                <a:latin typeface="Outfit Extra Bold" pitchFamily="34" charset="0"/>
                <a:ea typeface="Outfit Extra Bold" pitchFamily="34" charset="-122"/>
                <a:cs typeface="Outfit Extra Bold" pitchFamily="34" charset="-120"/>
              </a:rPr>
              <a:t>VGG19</a:t>
            </a:r>
            <a:endParaRPr lang="en-US" sz="1250" dirty="0"/>
          </a:p>
        </p:txBody>
      </p:sp>
      <p:sp>
        <p:nvSpPr>
          <p:cNvPr id="20" name="Text 12"/>
          <p:cNvSpPr/>
          <p:nvPr/>
        </p:nvSpPr>
        <p:spPr>
          <a:xfrm>
            <a:off x="9688235" y="5767268"/>
            <a:ext cx="4419719" cy="208955"/>
          </a:xfrm>
          <a:prstGeom prst="rect">
            <a:avLst/>
          </a:prstGeom>
          <a:noFill/>
          <a:ln/>
        </p:spPr>
        <p:txBody>
          <a:bodyPr wrap="non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Convolutional Neural Network architecture used for image recognition.</a:t>
            </a:r>
            <a:endParaRPr lang="en-US" sz="1000" dirty="0"/>
          </a:p>
        </p:txBody>
      </p:sp>
      <p:pic>
        <p:nvPicPr>
          <p:cNvPr id="21" name="Image 6" descr="preencoded.png"/>
          <p:cNvPicPr>
            <a:picLocks noChangeAspect="1"/>
          </p:cNvPicPr>
          <p:nvPr/>
        </p:nvPicPr>
        <p:blipFill>
          <a:blip r:embed="rId9"/>
          <a:stretch>
            <a:fillRect/>
          </a:stretch>
        </p:blipFill>
        <p:spPr>
          <a:xfrm>
            <a:off x="522446" y="6237446"/>
            <a:ext cx="2563297" cy="1584127"/>
          </a:xfrm>
          <a:prstGeom prst="rect">
            <a:avLst/>
          </a:prstGeom>
        </p:spPr>
      </p:pic>
      <p:sp>
        <p:nvSpPr>
          <p:cNvPr id="22" name="Text 13"/>
          <p:cNvSpPr/>
          <p:nvPr/>
        </p:nvSpPr>
        <p:spPr>
          <a:xfrm>
            <a:off x="522446" y="7984808"/>
            <a:ext cx="1632823" cy="203954"/>
          </a:xfrm>
          <a:prstGeom prst="rect">
            <a:avLst/>
          </a:prstGeom>
          <a:noFill/>
          <a:ln/>
        </p:spPr>
        <p:txBody>
          <a:bodyPr wrap="none" lIns="0" tIns="0" rIns="0" bIns="0" rtlCol="0" anchor="t"/>
          <a:lstStyle/>
          <a:p>
            <a:pPr marL="0" indent="0" algn="l">
              <a:lnSpc>
                <a:spcPts val="1600"/>
              </a:lnSpc>
              <a:buNone/>
            </a:pPr>
            <a:r>
              <a:rPr lang="en-US" sz="1250" b="1" dirty="0" err="1" smtClean="0">
                <a:solidFill>
                  <a:srgbClr val="2A2742"/>
                </a:solidFill>
                <a:latin typeface="Outfit Extra Bold" pitchFamily="34" charset="0"/>
                <a:ea typeface="Outfit Extra Bold" pitchFamily="34" charset="-122"/>
                <a:cs typeface="Outfit Extra Bold" pitchFamily="34" charset="-120"/>
              </a:rPr>
              <a:t>OpenCV</a:t>
            </a:r>
            <a:r>
              <a:rPr lang="en-US" sz="1250" b="1" dirty="0" smtClean="0">
                <a:solidFill>
                  <a:srgbClr val="2A2742"/>
                </a:solidFill>
                <a:latin typeface="Outfit Extra Bold" pitchFamily="34" charset="0"/>
                <a:ea typeface="Outfit Extra Bold" pitchFamily="34" charset="-122"/>
                <a:cs typeface="Outfit Extra Bold" pitchFamily="34" charset="-120"/>
              </a:rPr>
              <a:t>					React</a:t>
            </a:r>
          </a:p>
          <a:p>
            <a:pPr marL="0" indent="0" algn="l">
              <a:lnSpc>
                <a:spcPts val="1600"/>
              </a:lnSpc>
              <a:buNone/>
            </a:pPr>
            <a:r>
              <a:rPr lang="en-US" sz="1250" dirty="0" smtClean="0"/>
              <a:t>					For Front-end Deployment.</a:t>
            </a:r>
            <a:endParaRPr lang="en-US" sz="1250" dirty="0"/>
          </a:p>
        </p:txBody>
      </p:sp>
      <p:sp>
        <p:nvSpPr>
          <p:cNvPr id="23" name="Text 14"/>
          <p:cNvSpPr/>
          <p:nvPr/>
        </p:nvSpPr>
        <p:spPr>
          <a:xfrm>
            <a:off x="522446" y="8267105"/>
            <a:ext cx="4419600" cy="208955"/>
          </a:xfrm>
          <a:prstGeom prst="rect">
            <a:avLst/>
          </a:prstGeom>
          <a:noFill/>
          <a:ln/>
        </p:spPr>
        <p:txBody>
          <a:bodyPr wrap="none" lIns="0" tIns="0" rIns="0" bIns="0" rtlCol="0" anchor="t"/>
          <a:lstStyle/>
          <a:p>
            <a:pPr marL="0" indent="0" algn="l">
              <a:lnSpc>
                <a:spcPts val="1600"/>
              </a:lnSpc>
              <a:buNone/>
            </a:pPr>
            <a:r>
              <a:rPr lang="en-US" sz="1000" dirty="0">
                <a:solidFill>
                  <a:srgbClr val="2A2742"/>
                </a:solidFill>
                <a:latin typeface="Arimo" pitchFamily="34" charset="0"/>
                <a:ea typeface="Arimo" pitchFamily="34" charset="-122"/>
                <a:cs typeface="Arimo" pitchFamily="34" charset="-120"/>
              </a:rPr>
              <a:t>Library of python primarily aimed at real-time computer vision.</a:t>
            </a:r>
            <a:endParaRPr lang="en-US" sz="1000" dirty="0"/>
          </a:p>
        </p:txBody>
      </p:sp>
      <p:sp>
        <p:nvSpPr>
          <p:cNvPr id="24" name="Rectangle 2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5207" y="6353730"/>
            <a:ext cx="5014848" cy="125900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724" y="749022"/>
            <a:ext cx="7763351" cy="1078706"/>
          </a:xfrm>
          <a:prstGeom prst="rect">
            <a:avLst/>
          </a:prstGeom>
          <a:noFill/>
          <a:ln/>
        </p:spPr>
        <p:txBody>
          <a:bodyPr wrap="square" lIns="0" tIns="0" rIns="0" bIns="0" rtlCol="0" anchor="t"/>
          <a:lstStyle/>
          <a:p>
            <a:pPr marL="0" indent="0" algn="l">
              <a:lnSpc>
                <a:spcPts val="4200"/>
              </a:lnSpc>
              <a:buNone/>
            </a:pPr>
            <a:r>
              <a:rPr lang="en-US" sz="3350" b="1" dirty="0">
                <a:solidFill>
                  <a:srgbClr val="231971"/>
                </a:solidFill>
                <a:latin typeface="Outfit Extra Bold" pitchFamily="34" charset="0"/>
                <a:ea typeface="Outfit Extra Bold" pitchFamily="34" charset="-122"/>
                <a:cs typeface="Outfit Extra Bold" pitchFamily="34" charset="-120"/>
              </a:rPr>
              <a:t>Expected Output, Results &amp; Limitations</a:t>
            </a:r>
            <a:endParaRPr lang="en-US" sz="3350" dirty="0"/>
          </a:p>
        </p:txBody>
      </p:sp>
      <p:sp>
        <p:nvSpPr>
          <p:cNvPr id="4" name="Text 1"/>
          <p:cNvSpPr/>
          <p:nvPr/>
        </p:nvSpPr>
        <p:spPr>
          <a:xfrm>
            <a:off x="6176724" y="2086570"/>
            <a:ext cx="7763351" cy="828675"/>
          </a:xfrm>
          <a:prstGeom prst="rect">
            <a:avLst/>
          </a:prstGeom>
          <a:noFill/>
          <a:ln/>
        </p:spPr>
        <p:txBody>
          <a:bodyPr wrap="squar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Expected outputs: per-image Tumour classification (Glioma, Meningioma, Pituitary, or Normal), confidence score, visual overlays, and model metrics (accuracy, precision, recall, F1—typically reported above 90% during testing). Results are presented in the Flask UI with downloadable reports.</a:t>
            </a:r>
            <a:endParaRPr lang="en-US" sz="1350" dirty="0"/>
          </a:p>
        </p:txBody>
      </p:sp>
      <p:sp>
        <p:nvSpPr>
          <p:cNvPr id="5" name="Text 2"/>
          <p:cNvSpPr/>
          <p:nvPr/>
        </p:nvSpPr>
        <p:spPr>
          <a:xfrm>
            <a:off x="6176724" y="3109317"/>
            <a:ext cx="7763351" cy="1933575"/>
          </a:xfrm>
          <a:prstGeom prst="rect">
            <a:avLst/>
          </a:prstGeom>
          <a:noFill/>
          <a:ln/>
        </p:spPr>
        <p:txBody>
          <a:bodyPr wrap="squar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Trade-offs &amp; Design Decisions: We prioritized developing a complete working prototype over a fully production-ready system, focusing on proof-of-concept rather than clinical deployment. We chose VGG19 for its proven reliability over newer architectures to ensure consistent results within our timeline. While this limits explainability compared to attention-based models, it provided the stability needed for our educational objectives. We accepted dataset size constraints to demonstrate effective transfer learning techniques, showing how pre-trained models can work with limited medical data—a realistic scenario for many healthcare applications.</a:t>
            </a:r>
            <a:endParaRPr lang="en-US" sz="1350" dirty="0"/>
          </a:p>
        </p:txBody>
      </p:sp>
      <p:sp>
        <p:nvSpPr>
          <p:cNvPr id="6" name="Shape 3"/>
          <p:cNvSpPr/>
          <p:nvPr/>
        </p:nvSpPr>
        <p:spPr>
          <a:xfrm>
            <a:off x="6176724" y="5236964"/>
            <a:ext cx="690324" cy="1035487"/>
          </a:xfrm>
          <a:prstGeom prst="roundRect">
            <a:avLst>
              <a:gd name="adj" fmla="val 360012"/>
            </a:avLst>
          </a:prstGeom>
          <a:solidFill>
            <a:srgbClr val="E9E6FA"/>
          </a:solidFill>
          <a:ln w="7620">
            <a:solidFill>
              <a:srgbClr val="BDB8DF"/>
            </a:solidFill>
            <a:prstDash val="solid"/>
          </a:ln>
        </p:spPr>
      </p:sp>
      <p:pic>
        <p:nvPicPr>
          <p:cNvPr id="7"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92466" y="5625227"/>
            <a:ext cx="258842" cy="258842"/>
          </a:xfrm>
          <a:prstGeom prst="rect">
            <a:avLst/>
          </a:prstGeom>
        </p:spPr>
      </p:pic>
      <p:sp>
        <p:nvSpPr>
          <p:cNvPr id="8" name="Text 4"/>
          <p:cNvSpPr/>
          <p:nvPr/>
        </p:nvSpPr>
        <p:spPr>
          <a:xfrm>
            <a:off x="7039570" y="5409486"/>
            <a:ext cx="2157293" cy="269677"/>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Performance</a:t>
            </a:r>
            <a:endParaRPr lang="en-US" sz="1650" dirty="0"/>
          </a:p>
        </p:txBody>
      </p:sp>
      <p:sp>
        <p:nvSpPr>
          <p:cNvPr id="9" name="Text 5"/>
          <p:cNvSpPr/>
          <p:nvPr/>
        </p:nvSpPr>
        <p:spPr>
          <a:xfrm>
            <a:off x="7039570" y="5782628"/>
            <a:ext cx="6900505" cy="276225"/>
          </a:xfrm>
          <a:prstGeom prst="rect">
            <a:avLst/>
          </a:prstGeom>
          <a:noFill/>
          <a:ln/>
        </p:spPr>
        <p:txBody>
          <a:bodyPr wrap="non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Fast inference when optimized; training requires GPU resources.</a:t>
            </a:r>
            <a:endParaRPr lang="en-US" sz="1350" dirty="0"/>
          </a:p>
        </p:txBody>
      </p:sp>
      <p:sp>
        <p:nvSpPr>
          <p:cNvPr id="10" name="Shape 6"/>
          <p:cNvSpPr/>
          <p:nvPr/>
        </p:nvSpPr>
        <p:spPr>
          <a:xfrm>
            <a:off x="6176724" y="6444972"/>
            <a:ext cx="690324" cy="1035487"/>
          </a:xfrm>
          <a:prstGeom prst="roundRect">
            <a:avLst>
              <a:gd name="adj" fmla="val 360012"/>
            </a:avLst>
          </a:prstGeom>
          <a:solidFill>
            <a:srgbClr val="E9E6FA"/>
          </a:solidFill>
          <a:ln w="7620">
            <a:solidFill>
              <a:srgbClr val="BDB8DF"/>
            </a:solidFill>
            <a:prstDash val="solid"/>
          </a:ln>
        </p:spPr>
      </p:sp>
      <p:pic>
        <p:nvPicPr>
          <p:cNvPr id="11"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6392466" y="6833235"/>
            <a:ext cx="258842" cy="258842"/>
          </a:xfrm>
          <a:prstGeom prst="rect">
            <a:avLst/>
          </a:prstGeom>
        </p:spPr>
      </p:pic>
      <p:sp>
        <p:nvSpPr>
          <p:cNvPr id="12" name="Text 7"/>
          <p:cNvSpPr/>
          <p:nvPr/>
        </p:nvSpPr>
        <p:spPr>
          <a:xfrm>
            <a:off x="7039570" y="6617494"/>
            <a:ext cx="2157293" cy="269677"/>
          </a:xfrm>
          <a:prstGeom prst="rect">
            <a:avLst/>
          </a:prstGeom>
          <a:noFill/>
          <a:ln/>
        </p:spPr>
        <p:txBody>
          <a:bodyPr wrap="none" lIns="0" tIns="0" rIns="0" bIns="0" rtlCol="0" anchor="t"/>
          <a:lstStyle/>
          <a:p>
            <a:pPr marL="0" indent="0" algn="l">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Safety &amp; Trust</a:t>
            </a:r>
            <a:endParaRPr lang="en-US" sz="1650" dirty="0"/>
          </a:p>
        </p:txBody>
      </p:sp>
      <p:sp>
        <p:nvSpPr>
          <p:cNvPr id="13" name="Text 8"/>
          <p:cNvSpPr/>
          <p:nvPr/>
        </p:nvSpPr>
        <p:spPr>
          <a:xfrm>
            <a:off x="7039570" y="6990636"/>
            <a:ext cx="6900505" cy="276225"/>
          </a:xfrm>
          <a:prstGeom prst="rect">
            <a:avLst/>
          </a:prstGeom>
          <a:noFill/>
          <a:ln/>
        </p:spPr>
        <p:txBody>
          <a:bodyPr wrap="non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Add interpretability and clinical validation before production use.</a:t>
            </a:r>
            <a:endParaRPr lang="en-US" sz="1350" dirty="0"/>
          </a:p>
        </p:txBody>
      </p:sp>
      <p:sp>
        <p:nvSpPr>
          <p:cNvPr id="14" name="Rectangle 1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38651" y="438983"/>
            <a:ext cx="8188762" cy="498991"/>
          </a:xfrm>
          <a:prstGeom prst="rect">
            <a:avLst/>
          </a:prstGeom>
          <a:noFill/>
          <a:ln/>
        </p:spPr>
        <p:txBody>
          <a:bodyPr wrap="none" lIns="0" tIns="0" rIns="0" bIns="0" rtlCol="0" anchor="t"/>
          <a:lstStyle/>
          <a:p>
            <a:pPr marL="0" indent="0" algn="l">
              <a:lnSpc>
                <a:spcPts val="3900"/>
              </a:lnSpc>
              <a:buNone/>
            </a:pPr>
            <a:r>
              <a:rPr lang="en-US" sz="3100" b="1" dirty="0">
                <a:solidFill>
                  <a:srgbClr val="231971"/>
                </a:solidFill>
                <a:latin typeface="Outfit Extra Bold" pitchFamily="34" charset="0"/>
                <a:ea typeface="Outfit Extra Bold" pitchFamily="34" charset="-122"/>
                <a:cs typeface="Outfit Extra Bold" pitchFamily="34" charset="-120"/>
              </a:rPr>
              <a:t>Conclusion, Recommendations &amp; References</a:t>
            </a:r>
            <a:endParaRPr lang="en-US" sz="3100" dirty="0"/>
          </a:p>
        </p:txBody>
      </p:sp>
      <p:sp>
        <p:nvSpPr>
          <p:cNvPr id="3" name="Text 1"/>
          <p:cNvSpPr/>
          <p:nvPr/>
        </p:nvSpPr>
        <p:spPr>
          <a:xfrm>
            <a:off x="638651" y="1257300"/>
            <a:ext cx="13353098" cy="766167"/>
          </a:xfrm>
          <a:prstGeom prst="rect">
            <a:avLst/>
          </a:prstGeom>
          <a:noFill/>
          <a:ln/>
        </p:spPr>
        <p:txBody>
          <a:bodyPr wrap="square" lIns="0" tIns="0" rIns="0" bIns="0" rtlCol="0" anchor="t"/>
          <a:lstStyle/>
          <a:p>
            <a:pPr marL="0" indent="0" algn="l">
              <a:lnSpc>
                <a:spcPts val="2000"/>
              </a:lnSpc>
              <a:buNone/>
            </a:pPr>
            <a:r>
              <a:rPr lang="en-US" sz="1250" dirty="0">
                <a:solidFill>
                  <a:srgbClr val="2A2742"/>
                </a:solidFill>
                <a:latin typeface="Arimo" pitchFamily="34" charset="0"/>
                <a:ea typeface="Arimo" pitchFamily="34" charset="-122"/>
                <a:cs typeface="Arimo" pitchFamily="34" charset="-120"/>
              </a:rPr>
              <a:t>Conclusion: VGG19-based transfer learning combined with preprocessing and augmentation can produce a practical, high-accuracy brain tumour detection system. Recommendation: validate on multi-center datasets, incorporate explainability, and deploy via secure Flask service integrated with hospital workflows. Keep iterative testing and clinician feedback loops to ensure reliability and adoption.</a:t>
            </a:r>
            <a:endParaRPr lang="en-US" sz="1250" dirty="0"/>
          </a:p>
        </p:txBody>
      </p:sp>
      <p:sp>
        <p:nvSpPr>
          <p:cNvPr id="4" name="Text 2"/>
          <p:cNvSpPr/>
          <p:nvPr/>
        </p:nvSpPr>
        <p:spPr>
          <a:xfrm>
            <a:off x="638651" y="2262902"/>
            <a:ext cx="1995726" cy="249436"/>
          </a:xfrm>
          <a:prstGeom prst="rect">
            <a:avLst/>
          </a:prstGeom>
          <a:noFill/>
          <a:ln/>
        </p:spPr>
        <p:txBody>
          <a:bodyPr wrap="none" lIns="0" tIns="0" rIns="0" bIns="0" rtlCol="0" anchor="t"/>
          <a:lstStyle/>
          <a:p>
            <a:pPr marL="0" indent="0" algn="l">
              <a:lnSpc>
                <a:spcPts val="1950"/>
              </a:lnSpc>
              <a:buNone/>
            </a:pPr>
            <a:r>
              <a:rPr lang="en-US" sz="1550" b="1" dirty="0">
                <a:solidFill>
                  <a:srgbClr val="231971"/>
                </a:solidFill>
                <a:latin typeface="Outfit Extra Bold" pitchFamily="34" charset="0"/>
                <a:ea typeface="Outfit Extra Bold" pitchFamily="34" charset="-122"/>
                <a:cs typeface="Outfit Extra Bold" pitchFamily="34" charset="-120"/>
              </a:rPr>
              <a:t>Selected References</a:t>
            </a:r>
            <a:endParaRPr lang="en-US" sz="1550" dirty="0"/>
          </a:p>
        </p:txBody>
      </p:sp>
      <p:sp>
        <p:nvSpPr>
          <p:cNvPr id="5" name="Text 3"/>
          <p:cNvSpPr/>
          <p:nvPr/>
        </p:nvSpPr>
        <p:spPr>
          <a:xfrm>
            <a:off x="638651" y="2751773"/>
            <a:ext cx="13353098" cy="255389"/>
          </a:xfrm>
          <a:prstGeom prst="rect">
            <a:avLst/>
          </a:prstGeom>
          <a:noFill/>
          <a:ln/>
        </p:spPr>
        <p:txBody>
          <a:bodyPr wrap="none" lIns="0" tIns="0" rIns="0" bIns="0" rtlCol="0" anchor="t"/>
          <a:lstStyle/>
          <a:p>
            <a:pPr marL="342900" indent="-342900" algn="l">
              <a:lnSpc>
                <a:spcPts val="2000"/>
              </a:lnSpc>
              <a:buSzPct val="100000"/>
              <a:buFont typeface="+mj-lt"/>
              <a:buAutoNum type="arabicPeriod"/>
            </a:pPr>
            <a:r>
              <a:rPr lang="en-US" sz="1250" dirty="0">
                <a:solidFill>
                  <a:srgbClr val="2A2742"/>
                </a:solidFill>
                <a:latin typeface="Arimo" pitchFamily="34" charset="0"/>
                <a:ea typeface="Arimo" pitchFamily="34" charset="-122"/>
                <a:cs typeface="Arimo" pitchFamily="34" charset="-120"/>
              </a:rPr>
              <a:t>N. L. of Science, "Brain Tumor Detection Based on Deep Learning Approaches and MRI," 2023. </a:t>
            </a:r>
            <a:r>
              <a:rPr lang="en-US" sz="1250" u="sng" dirty="0">
                <a:solidFill>
                  <a:srgbClr val="5E4CE6"/>
                </a:solidFill>
                <a:latin typeface="Arimo" pitchFamily="34" charset="0"/>
                <a:ea typeface="Arimo" pitchFamily="34" charset="-122"/>
                <a:cs typeface="Arimo" pitchFamily="34" charset="-120"/>
                <a:hlinkClick r:id="rId3">
                  <a:extLst>
                    <a:ext uri="{A12FA001-AC4F-418D-AE19-62706E023703}">
                      <ahyp:hlinkClr xmlns:ahyp="http://schemas.microsoft.com/office/drawing/2018/hyperlinkcolor" xmlns="" val="tx"/>
                    </a:ext>
                  </a:extLst>
                </a:hlinkClick>
              </a:rPr>
              <a:t>pmc.ncbi.nlm.nih.gov/articles/PMC10453020</a:t>
            </a:r>
            <a:endParaRPr lang="en-US" sz="1250" dirty="0"/>
          </a:p>
        </p:txBody>
      </p:sp>
      <p:sp>
        <p:nvSpPr>
          <p:cNvPr id="6" name="Text 4"/>
          <p:cNvSpPr/>
          <p:nvPr/>
        </p:nvSpPr>
        <p:spPr>
          <a:xfrm>
            <a:off x="638651" y="3063002"/>
            <a:ext cx="13353098" cy="255389"/>
          </a:xfrm>
          <a:prstGeom prst="rect">
            <a:avLst/>
          </a:prstGeom>
          <a:noFill/>
          <a:ln/>
        </p:spPr>
        <p:txBody>
          <a:bodyPr wrap="none" lIns="0" tIns="0" rIns="0" bIns="0" rtlCol="0" anchor="t"/>
          <a:lstStyle/>
          <a:p>
            <a:pPr marL="342900" indent="-342900" algn="l">
              <a:lnSpc>
                <a:spcPts val="2000"/>
              </a:lnSpc>
              <a:buSzPct val="100000"/>
              <a:buFont typeface="+mj-lt"/>
              <a:buAutoNum type="arabicPeriod" startAt="2"/>
            </a:pPr>
            <a:r>
              <a:rPr lang="en-US" sz="1250" dirty="0">
                <a:solidFill>
                  <a:srgbClr val="2A2742"/>
                </a:solidFill>
                <a:latin typeface="Arimo" pitchFamily="34" charset="0"/>
                <a:ea typeface="Arimo" pitchFamily="34" charset="-122"/>
                <a:cs typeface="Arimo" pitchFamily="34" charset="-120"/>
              </a:rPr>
              <a:t>"Brain Tumor MRI Dataset," Masoud Nickparvar, 2021. </a:t>
            </a:r>
            <a:r>
              <a:rPr lang="en-US" sz="1250" u="sng" dirty="0">
                <a:solidFill>
                  <a:srgbClr val="5E4CE6"/>
                </a:solidFill>
                <a:latin typeface="Arimo" pitchFamily="34" charset="0"/>
                <a:ea typeface="Arimo" pitchFamily="34" charset="-122"/>
                <a:cs typeface="Arimo" pitchFamily="34" charset="-120"/>
                <a:hlinkClick r:id="rId4">
                  <a:extLst>
                    <a:ext uri="{A12FA001-AC4F-418D-AE19-62706E023703}">
                      <ahyp:hlinkClr xmlns:ahyp="http://schemas.microsoft.com/office/drawing/2018/hyperlinkcolor" xmlns="" val="tx"/>
                    </a:ext>
                  </a:extLst>
                </a:hlinkClick>
              </a:rPr>
              <a:t>kaggle.com</a:t>
            </a:r>
            <a:endParaRPr lang="en-US" sz="1250" dirty="0"/>
          </a:p>
        </p:txBody>
      </p:sp>
      <p:sp>
        <p:nvSpPr>
          <p:cNvPr id="7" name="Text 5"/>
          <p:cNvSpPr/>
          <p:nvPr/>
        </p:nvSpPr>
        <p:spPr>
          <a:xfrm>
            <a:off x="638651" y="3374231"/>
            <a:ext cx="13353098" cy="255389"/>
          </a:xfrm>
          <a:prstGeom prst="rect">
            <a:avLst/>
          </a:prstGeom>
          <a:noFill/>
          <a:ln/>
        </p:spPr>
        <p:txBody>
          <a:bodyPr wrap="none" lIns="0" tIns="0" rIns="0" bIns="0" rtlCol="0" anchor="t"/>
          <a:lstStyle/>
          <a:p>
            <a:pPr marL="342900" indent="-342900" algn="l">
              <a:lnSpc>
                <a:spcPts val="2000"/>
              </a:lnSpc>
              <a:buSzPct val="100000"/>
              <a:buFont typeface="+mj-lt"/>
              <a:buAutoNum type="arabicPeriod" startAt="3"/>
            </a:pPr>
            <a:r>
              <a:rPr lang="en-US" sz="1250" dirty="0">
                <a:solidFill>
                  <a:srgbClr val="2A2742"/>
                </a:solidFill>
                <a:latin typeface="Arimo" pitchFamily="34" charset="0"/>
                <a:ea typeface="Arimo" pitchFamily="34" charset="-122"/>
                <a:cs typeface="Arimo" pitchFamily="34" charset="-120"/>
              </a:rPr>
              <a:t>"Classification of brain tumors using ensemble learning," ScienceDirect.</a:t>
            </a:r>
            <a:endParaRPr lang="en-US" sz="1250" dirty="0"/>
          </a:p>
        </p:txBody>
      </p:sp>
      <p:pic>
        <p:nvPicPr>
          <p:cNvPr id="8" name="Image 0" descr="preencoded.png"/>
          <p:cNvPicPr>
            <a:picLocks noChangeAspect="1"/>
          </p:cNvPicPr>
          <p:nvPr/>
        </p:nvPicPr>
        <p:blipFill>
          <a:blip r:embed="rId5"/>
          <a:stretch>
            <a:fillRect/>
          </a:stretch>
        </p:blipFill>
        <p:spPr>
          <a:xfrm>
            <a:off x="646271" y="3790474"/>
            <a:ext cx="4360783" cy="4360783"/>
          </a:xfrm>
          <a:prstGeom prst="rect">
            <a:avLst/>
          </a:prstGeom>
        </p:spPr>
      </p:pic>
      <p:pic>
        <p:nvPicPr>
          <p:cNvPr id="9" name="Image 1" descr="preencoded.png"/>
          <p:cNvPicPr>
            <a:picLocks noChangeAspect="1"/>
          </p:cNvPicPr>
          <p:nvPr/>
        </p:nvPicPr>
        <p:blipFill>
          <a:blip r:embed="rId6"/>
          <a:stretch>
            <a:fillRect/>
          </a:stretch>
        </p:blipFill>
        <p:spPr>
          <a:xfrm>
            <a:off x="5134689" y="3790474"/>
            <a:ext cx="4360902" cy="4360902"/>
          </a:xfrm>
          <a:prstGeom prst="rect">
            <a:avLst/>
          </a:prstGeom>
        </p:spPr>
      </p:pic>
      <p:pic>
        <p:nvPicPr>
          <p:cNvPr id="10" name="Image 2" descr="preencoded.png"/>
          <p:cNvPicPr>
            <a:picLocks noChangeAspect="1"/>
          </p:cNvPicPr>
          <p:nvPr/>
        </p:nvPicPr>
        <p:blipFill>
          <a:blip r:embed="rId7"/>
          <a:stretch>
            <a:fillRect/>
          </a:stretch>
        </p:blipFill>
        <p:spPr>
          <a:xfrm>
            <a:off x="9623227" y="3790474"/>
            <a:ext cx="4360902" cy="4360902"/>
          </a:xfrm>
          <a:prstGeom prst="rect">
            <a:avLst/>
          </a:prstGeom>
        </p:spPr>
      </p:pic>
      <p:sp>
        <p:nvSpPr>
          <p:cNvPr id="11" name="Rectangle 10"/>
          <p:cNvSpPr/>
          <p:nvPr/>
        </p:nvSpPr>
        <p:spPr>
          <a:xfrm>
            <a:off x="13984129" y="7743216"/>
            <a:ext cx="568450"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85000"/>
            </a:srgbClr>
          </a:solidFill>
          <a:ln/>
        </p:spPr>
      </p:sp>
      <p:sp>
        <p:nvSpPr>
          <p:cNvPr id="4" name="Text 1"/>
          <p:cNvSpPr/>
          <p:nvPr/>
        </p:nvSpPr>
        <p:spPr>
          <a:xfrm>
            <a:off x="793790" y="1137999"/>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Thank You</a:t>
            </a:r>
            <a:endParaRPr lang="en-US" sz="3900" dirty="0"/>
          </a:p>
        </p:txBody>
      </p:sp>
      <p:sp>
        <p:nvSpPr>
          <p:cNvPr id="5" name="Text 2"/>
          <p:cNvSpPr/>
          <p:nvPr/>
        </p:nvSpPr>
        <p:spPr>
          <a:xfrm>
            <a:off x="793790" y="2055733"/>
            <a:ext cx="13042821" cy="1190863"/>
          </a:xfrm>
          <a:prstGeom prst="rect">
            <a:avLst/>
          </a:prstGeom>
          <a:noFill/>
          <a:ln/>
        </p:spPr>
        <p:txBody>
          <a:bodyPr wrap="squar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We sincerely appreciate your time and attention to our presentation on "Brain Tumour Detection Using Machine Learning." Through this project, we will try to demonstrate how AI can transform medical diagnostics, making brain tumor detection faster, more accurate, and accessible to healthcare providers worldwide.</a:t>
            </a:r>
            <a:endParaRPr lang="en-US" sz="1950" dirty="0"/>
          </a:p>
        </p:txBody>
      </p:sp>
      <p:sp>
        <p:nvSpPr>
          <p:cNvPr id="6" name="Text 3"/>
          <p:cNvSpPr/>
          <p:nvPr/>
        </p:nvSpPr>
        <p:spPr>
          <a:xfrm>
            <a:off x="793790" y="3469838"/>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2A2742"/>
                </a:solidFill>
                <a:latin typeface="Arimo" pitchFamily="34" charset="0"/>
                <a:ea typeface="Arimo" pitchFamily="34" charset="-122"/>
                <a:cs typeface="Arimo" pitchFamily="34" charset="-120"/>
              </a:rPr>
              <a:t>We are happy to answer any questions you may have.</a:t>
            </a:r>
            <a:endParaRPr lang="en-US" sz="1950" dirty="0"/>
          </a:p>
        </p:txBody>
      </p:sp>
      <p:sp>
        <p:nvSpPr>
          <p:cNvPr id="7" name="Text 4"/>
          <p:cNvSpPr/>
          <p:nvPr/>
        </p:nvSpPr>
        <p:spPr>
          <a:xfrm>
            <a:off x="793790" y="4090035"/>
            <a:ext cx="13042821"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8" name="Text 5"/>
          <p:cNvSpPr/>
          <p:nvPr/>
        </p:nvSpPr>
        <p:spPr>
          <a:xfrm>
            <a:off x="793790" y="502277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31971"/>
                </a:solidFill>
                <a:latin typeface="Outfit Extra Bold" pitchFamily="34" charset="0"/>
                <a:ea typeface="Outfit Extra Bold" pitchFamily="34" charset="-122"/>
                <a:cs typeface="Outfit Extra Bold" pitchFamily="34" charset="-120"/>
              </a:rPr>
              <a:t>Presented By:</a:t>
            </a:r>
            <a:endParaRPr lang="en-US" sz="2300" dirty="0"/>
          </a:p>
        </p:txBody>
      </p:sp>
      <p:sp>
        <p:nvSpPr>
          <p:cNvPr id="9" name="Text 6"/>
          <p:cNvSpPr/>
          <p:nvPr/>
        </p:nvSpPr>
        <p:spPr>
          <a:xfrm>
            <a:off x="793790" y="569249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Kamala Thapa (21185159)</a:t>
            </a:r>
            <a:endParaRPr lang="en-US" sz="1550" dirty="0"/>
          </a:p>
        </p:txBody>
      </p:sp>
      <p:sp>
        <p:nvSpPr>
          <p:cNvPr id="10" name="Text 7"/>
          <p:cNvSpPr/>
          <p:nvPr/>
        </p:nvSpPr>
        <p:spPr>
          <a:xfrm>
            <a:off x="793790" y="623327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Sankalpa Adhikari (21185177)</a:t>
            </a:r>
            <a:endParaRPr lang="en-US" sz="1550" dirty="0"/>
          </a:p>
        </p:txBody>
      </p:sp>
      <p:sp>
        <p:nvSpPr>
          <p:cNvPr id="11" name="Text 8"/>
          <p:cNvSpPr/>
          <p:nvPr/>
        </p:nvSpPr>
        <p:spPr>
          <a:xfrm>
            <a:off x="793790" y="677406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Sushil Adhikari (21185185)</a:t>
            </a:r>
            <a:endParaRPr lang="en-US" sz="15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5376"/>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Presentation Outline</a:t>
            </a:r>
            <a:endParaRPr lang="en-US" sz="3900" dirty="0"/>
          </a:p>
        </p:txBody>
      </p:sp>
      <p:sp>
        <p:nvSpPr>
          <p:cNvPr id="3" name="Text 1"/>
          <p:cNvSpPr/>
          <p:nvPr/>
        </p:nvSpPr>
        <p:spPr>
          <a:xfrm>
            <a:off x="793790" y="212228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 roadmap of our discussion on brain tumour detection using machine learning.</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93790" y="2687836"/>
            <a:ext cx="198358" cy="198358"/>
          </a:xfrm>
          <a:prstGeom prst="rect">
            <a:avLst/>
          </a:prstGeom>
        </p:spPr>
      </p:pic>
      <p:sp>
        <p:nvSpPr>
          <p:cNvPr id="5" name="Shape 2"/>
          <p:cNvSpPr/>
          <p:nvPr/>
        </p:nvSpPr>
        <p:spPr>
          <a:xfrm>
            <a:off x="793790" y="2977396"/>
            <a:ext cx="6422231" cy="22860"/>
          </a:xfrm>
          <a:prstGeom prst="rect">
            <a:avLst/>
          </a:prstGeom>
          <a:solidFill>
            <a:srgbClr val="5E4CE6"/>
          </a:solidFill>
          <a:ln/>
        </p:spPr>
      </p:sp>
      <p:sp>
        <p:nvSpPr>
          <p:cNvPr id="6" name="Text 3"/>
          <p:cNvSpPr/>
          <p:nvPr/>
        </p:nvSpPr>
        <p:spPr>
          <a:xfrm>
            <a:off x="793790" y="312229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Problem &amp; Context</a:t>
            </a:r>
            <a:endParaRPr lang="en-US" sz="1950" dirty="0"/>
          </a:p>
        </p:txBody>
      </p:sp>
      <p:sp>
        <p:nvSpPr>
          <p:cNvPr id="7" name="Text 4"/>
          <p:cNvSpPr/>
          <p:nvPr/>
        </p:nvSpPr>
        <p:spPr>
          <a:xfrm>
            <a:off x="793790" y="3551515"/>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Understanding the challenge of brain tumour diagnosis.</a:t>
            </a:r>
            <a:endParaRPr lang="en-US" sz="1550" dirty="0"/>
          </a:p>
        </p:txBody>
      </p:sp>
      <p:pic>
        <p:nvPicPr>
          <p:cNvPr id="8"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414379" y="2687836"/>
            <a:ext cx="198358" cy="198358"/>
          </a:xfrm>
          <a:prstGeom prst="rect">
            <a:avLst/>
          </a:prstGeom>
        </p:spPr>
      </p:pic>
      <p:sp>
        <p:nvSpPr>
          <p:cNvPr id="9" name="Shape 5"/>
          <p:cNvSpPr/>
          <p:nvPr/>
        </p:nvSpPr>
        <p:spPr>
          <a:xfrm>
            <a:off x="7414379" y="2977396"/>
            <a:ext cx="6422231" cy="22860"/>
          </a:xfrm>
          <a:prstGeom prst="rect">
            <a:avLst/>
          </a:prstGeom>
          <a:solidFill>
            <a:srgbClr val="5E4CE6"/>
          </a:solidFill>
          <a:ln/>
        </p:spPr>
      </p:sp>
      <p:sp>
        <p:nvSpPr>
          <p:cNvPr id="10" name="Text 6"/>
          <p:cNvSpPr/>
          <p:nvPr/>
        </p:nvSpPr>
        <p:spPr>
          <a:xfrm>
            <a:off x="7414379" y="312229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Goals &amp; Uses</a:t>
            </a:r>
            <a:endParaRPr lang="en-US" sz="1950" dirty="0"/>
          </a:p>
        </p:txBody>
      </p:sp>
      <p:sp>
        <p:nvSpPr>
          <p:cNvPr id="11" name="Text 7"/>
          <p:cNvSpPr/>
          <p:nvPr/>
        </p:nvSpPr>
        <p:spPr>
          <a:xfrm>
            <a:off x="7414379" y="3551515"/>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Defining project aims and real-world impact.</a:t>
            </a:r>
            <a:endParaRPr lang="en-US" sz="1550" dirty="0"/>
          </a:p>
        </p:txBody>
      </p:sp>
      <p:pic>
        <p:nvPicPr>
          <p:cNvPr id="12"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793790" y="4241006"/>
            <a:ext cx="198358" cy="198358"/>
          </a:xfrm>
          <a:prstGeom prst="rect">
            <a:avLst/>
          </a:prstGeom>
        </p:spPr>
      </p:pic>
      <p:sp>
        <p:nvSpPr>
          <p:cNvPr id="13" name="Shape 8"/>
          <p:cNvSpPr/>
          <p:nvPr/>
        </p:nvSpPr>
        <p:spPr>
          <a:xfrm>
            <a:off x="793790" y="4530566"/>
            <a:ext cx="6422231" cy="22860"/>
          </a:xfrm>
          <a:prstGeom prst="rect">
            <a:avLst/>
          </a:prstGeom>
          <a:solidFill>
            <a:srgbClr val="5E4CE6"/>
          </a:solidFill>
          <a:ln/>
        </p:spPr>
      </p:sp>
      <p:sp>
        <p:nvSpPr>
          <p:cNvPr id="14" name="Text 9"/>
          <p:cNvSpPr/>
          <p:nvPr/>
        </p:nvSpPr>
        <p:spPr>
          <a:xfrm>
            <a:off x="793790" y="467546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Methodology &amp; Tools</a:t>
            </a:r>
            <a:endParaRPr lang="en-US" sz="1950" dirty="0"/>
          </a:p>
        </p:txBody>
      </p:sp>
      <p:sp>
        <p:nvSpPr>
          <p:cNvPr id="15" name="Text 10"/>
          <p:cNvSpPr/>
          <p:nvPr/>
        </p:nvSpPr>
        <p:spPr>
          <a:xfrm>
            <a:off x="793790" y="5104686"/>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Exploring the machine learning techniques and functionalities.</a:t>
            </a:r>
            <a:endParaRPr lang="en-US" sz="1550" dirty="0"/>
          </a:p>
        </p:txBody>
      </p:sp>
      <p:pic>
        <p:nvPicPr>
          <p:cNvPr id="16"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414379" y="4241006"/>
            <a:ext cx="198358" cy="198358"/>
          </a:xfrm>
          <a:prstGeom prst="rect">
            <a:avLst/>
          </a:prstGeom>
        </p:spPr>
      </p:pic>
      <p:sp>
        <p:nvSpPr>
          <p:cNvPr id="17" name="Shape 11"/>
          <p:cNvSpPr/>
          <p:nvPr/>
        </p:nvSpPr>
        <p:spPr>
          <a:xfrm>
            <a:off x="7414379" y="4530566"/>
            <a:ext cx="6422231" cy="22860"/>
          </a:xfrm>
          <a:prstGeom prst="rect">
            <a:avLst/>
          </a:prstGeom>
          <a:solidFill>
            <a:srgbClr val="5E4CE6"/>
          </a:solidFill>
          <a:ln/>
        </p:spPr>
      </p:sp>
      <p:sp>
        <p:nvSpPr>
          <p:cNvPr id="18" name="Text 12"/>
          <p:cNvSpPr/>
          <p:nvPr/>
        </p:nvSpPr>
        <p:spPr>
          <a:xfrm>
            <a:off x="7414379" y="4675465"/>
            <a:ext cx="2630686"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Architecture Overview</a:t>
            </a:r>
            <a:endParaRPr lang="en-US" sz="1950" dirty="0"/>
          </a:p>
        </p:txBody>
      </p:sp>
      <p:sp>
        <p:nvSpPr>
          <p:cNvPr id="19" name="Text 13"/>
          <p:cNvSpPr/>
          <p:nvPr/>
        </p:nvSpPr>
        <p:spPr>
          <a:xfrm>
            <a:off x="7414379" y="5104686"/>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Visualizing the system's structure and components.</a:t>
            </a:r>
            <a:endParaRPr lang="en-US" sz="1550" dirty="0"/>
          </a:p>
        </p:txBody>
      </p:sp>
      <p:pic>
        <p:nvPicPr>
          <p:cNvPr id="20"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793790" y="5794177"/>
            <a:ext cx="198358" cy="198358"/>
          </a:xfrm>
          <a:prstGeom prst="rect">
            <a:avLst/>
          </a:prstGeom>
        </p:spPr>
      </p:pic>
      <p:sp>
        <p:nvSpPr>
          <p:cNvPr id="21" name="Shape 14"/>
          <p:cNvSpPr/>
          <p:nvPr/>
        </p:nvSpPr>
        <p:spPr>
          <a:xfrm>
            <a:off x="793790" y="6083737"/>
            <a:ext cx="6422231" cy="22860"/>
          </a:xfrm>
          <a:prstGeom prst="rect">
            <a:avLst/>
          </a:prstGeom>
          <a:solidFill>
            <a:srgbClr val="5E4CE6"/>
          </a:solidFill>
          <a:ln/>
        </p:spPr>
      </p:sp>
      <p:sp>
        <p:nvSpPr>
          <p:cNvPr id="22" name="Text 15"/>
          <p:cNvSpPr/>
          <p:nvPr/>
        </p:nvSpPr>
        <p:spPr>
          <a:xfrm>
            <a:off x="793790" y="6228636"/>
            <a:ext cx="2789873"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Outcomes &amp; Constraints</a:t>
            </a:r>
            <a:endParaRPr lang="en-US" sz="1950" dirty="0"/>
          </a:p>
        </p:txBody>
      </p:sp>
      <p:sp>
        <p:nvSpPr>
          <p:cNvPr id="23" name="Text 16"/>
          <p:cNvSpPr/>
          <p:nvPr/>
        </p:nvSpPr>
        <p:spPr>
          <a:xfrm>
            <a:off x="793790" y="6657856"/>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Anticipated findings, performance, and boundaries.</a:t>
            </a:r>
            <a:endParaRPr lang="en-US" sz="1550" dirty="0"/>
          </a:p>
        </p:txBody>
      </p:sp>
      <p:pic>
        <p:nvPicPr>
          <p:cNvPr id="24" name="Image 5" descr="preencoded.png"/>
          <p:cNvPicPr>
            <a:picLocks noChangeAspect="1"/>
          </p:cNvPicPr>
          <p:nvPr/>
        </p:nvPicPr>
        <p:blipFill>
          <a:blip r:embed="rId3">
            <a:extLst>
              <a:ext uri="{96DAC541-7B7A-43D3-8B79-37D633B846F1}">
                <asvg:svgBlip xmlns:asvg="http://schemas.microsoft.com/office/drawing/2016/SVG/main" xmlns="" r:embed="rId12"/>
              </a:ext>
            </a:extLst>
          </a:blip>
          <a:stretch>
            <a:fillRect/>
          </a:stretch>
        </p:blipFill>
        <p:spPr>
          <a:xfrm>
            <a:off x="7414379" y="5794177"/>
            <a:ext cx="198358" cy="198358"/>
          </a:xfrm>
          <a:prstGeom prst="rect">
            <a:avLst/>
          </a:prstGeom>
        </p:spPr>
      </p:pic>
      <p:sp>
        <p:nvSpPr>
          <p:cNvPr id="25" name="Shape 17"/>
          <p:cNvSpPr/>
          <p:nvPr/>
        </p:nvSpPr>
        <p:spPr>
          <a:xfrm>
            <a:off x="7414379" y="6083737"/>
            <a:ext cx="6422231" cy="22860"/>
          </a:xfrm>
          <a:prstGeom prst="rect">
            <a:avLst/>
          </a:prstGeom>
          <a:solidFill>
            <a:srgbClr val="5E4CE6"/>
          </a:solidFill>
          <a:ln/>
        </p:spPr>
      </p:sp>
      <p:sp>
        <p:nvSpPr>
          <p:cNvPr id="26" name="Text 18"/>
          <p:cNvSpPr/>
          <p:nvPr/>
        </p:nvSpPr>
        <p:spPr>
          <a:xfrm>
            <a:off x="7414379" y="6228636"/>
            <a:ext cx="2831068"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Summary &amp; Future Steps</a:t>
            </a:r>
            <a:endParaRPr lang="en-US" sz="1950" dirty="0"/>
          </a:p>
        </p:txBody>
      </p:sp>
      <p:sp>
        <p:nvSpPr>
          <p:cNvPr id="27" name="Text 19"/>
          <p:cNvSpPr/>
          <p:nvPr/>
        </p:nvSpPr>
        <p:spPr>
          <a:xfrm>
            <a:off x="7414379" y="6657856"/>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Key takeaways, suggested improvements, and sources.</a:t>
            </a:r>
            <a:endParaRPr lang="en-US" sz="1550" dirty="0"/>
          </a:p>
        </p:txBody>
      </p:sp>
      <p:sp>
        <p:nvSpPr>
          <p:cNvPr id="28" name="Rectangle 27"/>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104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Problem Statement &amp; Background</a:t>
            </a:r>
            <a:endParaRPr lang="en-US" sz="3900" dirty="0"/>
          </a:p>
        </p:txBody>
      </p:sp>
      <p:sp>
        <p:nvSpPr>
          <p:cNvPr id="4" name="Text 1"/>
          <p:cNvSpPr/>
          <p:nvPr/>
        </p:nvSpPr>
        <p:spPr>
          <a:xfrm>
            <a:off x="793790" y="2288858"/>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High MRI volumes and radiologist shortages—especially in developing regions—cause diagnostic delays. Manual MRI analysis is time-consuming and inconsistent. This project aims to build a CNN-based system to automatically and accurately identify brain tumours from MRI images to enable earlier diagnoses and improved patient outcomes.</a:t>
            </a:r>
            <a:endParaRPr lang="en-US" sz="15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3790" y="4099798"/>
            <a:ext cx="496133" cy="496133"/>
          </a:xfrm>
          <a:prstGeom prst="rect">
            <a:avLst/>
          </a:prstGeom>
        </p:spPr>
      </p:pic>
      <p:sp>
        <p:nvSpPr>
          <p:cNvPr id="6" name="Text 2"/>
          <p:cNvSpPr/>
          <p:nvPr/>
        </p:nvSpPr>
        <p:spPr>
          <a:xfrm>
            <a:off x="793790" y="484393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Clinical Need</a:t>
            </a:r>
            <a:endParaRPr lang="en-US" sz="1950" dirty="0"/>
          </a:p>
        </p:txBody>
      </p:sp>
      <p:sp>
        <p:nvSpPr>
          <p:cNvPr id="7" name="Text 3"/>
          <p:cNvSpPr/>
          <p:nvPr/>
        </p:nvSpPr>
        <p:spPr>
          <a:xfrm>
            <a:off x="793790" y="5273159"/>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Faster, consistent MRI interpretation to reduce diagnostic backlog.</a:t>
            </a:r>
            <a:endParaRPr lang="en-US" sz="15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93790" y="5987534"/>
            <a:ext cx="496133" cy="496133"/>
          </a:xfrm>
          <a:prstGeom prst="rect">
            <a:avLst/>
          </a:prstGeom>
        </p:spPr>
      </p:pic>
      <p:sp>
        <p:nvSpPr>
          <p:cNvPr id="9" name="Text 4"/>
          <p:cNvSpPr/>
          <p:nvPr/>
        </p:nvSpPr>
        <p:spPr>
          <a:xfrm>
            <a:off x="793790" y="6731675"/>
            <a:ext cx="2578537"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Technical Opportunity</a:t>
            </a:r>
            <a:endParaRPr lang="en-US" sz="1950" dirty="0"/>
          </a:p>
        </p:txBody>
      </p:sp>
      <p:sp>
        <p:nvSpPr>
          <p:cNvPr id="10" name="Text 5"/>
          <p:cNvSpPr/>
          <p:nvPr/>
        </p:nvSpPr>
        <p:spPr>
          <a:xfrm>
            <a:off x="793790" y="7160895"/>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Deep learning (CNNs) enables automated feature learning from MRI images.</a:t>
            </a:r>
            <a:endParaRPr lang="en-US" sz="15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7998"/>
            <a:ext cx="5911453"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Objectives &amp; Applications</a:t>
            </a:r>
            <a:endParaRPr lang="en-US" sz="3900" dirty="0"/>
          </a:p>
        </p:txBody>
      </p:sp>
      <p:sp>
        <p:nvSpPr>
          <p:cNvPr id="4" name="Shape 1"/>
          <p:cNvSpPr/>
          <p:nvPr/>
        </p:nvSpPr>
        <p:spPr>
          <a:xfrm>
            <a:off x="793790" y="2045732"/>
            <a:ext cx="3679031" cy="2587466"/>
          </a:xfrm>
          <a:prstGeom prst="roundRect">
            <a:avLst>
              <a:gd name="adj" fmla="val 3222"/>
            </a:avLst>
          </a:prstGeom>
          <a:solidFill>
            <a:srgbClr val="E9E6FA"/>
          </a:solidFill>
          <a:ln w="7620">
            <a:solidFill>
              <a:srgbClr val="FDC4C4"/>
            </a:solidFill>
            <a:prstDash val="solid"/>
          </a:ln>
        </p:spPr>
      </p:sp>
      <p:sp>
        <p:nvSpPr>
          <p:cNvPr id="5" name="Shape 2"/>
          <p:cNvSpPr/>
          <p:nvPr/>
        </p:nvSpPr>
        <p:spPr>
          <a:xfrm>
            <a:off x="999768" y="2251710"/>
            <a:ext cx="595313" cy="595313"/>
          </a:xfrm>
          <a:prstGeom prst="roundRect">
            <a:avLst>
              <a:gd name="adj" fmla="val 15358451"/>
            </a:avLst>
          </a:prstGeom>
          <a:solidFill>
            <a:srgbClr val="FDC4C4"/>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63479" y="2415302"/>
            <a:ext cx="267891" cy="267891"/>
          </a:xfrm>
          <a:prstGeom prst="rect">
            <a:avLst/>
          </a:prstGeom>
        </p:spPr>
      </p:pic>
      <p:sp>
        <p:nvSpPr>
          <p:cNvPr id="7" name="Text 3"/>
          <p:cNvSpPr/>
          <p:nvPr/>
        </p:nvSpPr>
        <p:spPr>
          <a:xfrm>
            <a:off x="999768" y="304538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Primary Objective</a:t>
            </a:r>
            <a:endParaRPr lang="en-US" sz="1950" dirty="0"/>
          </a:p>
        </p:txBody>
      </p:sp>
      <p:sp>
        <p:nvSpPr>
          <p:cNvPr id="8" name="Text 4"/>
          <p:cNvSpPr/>
          <p:nvPr/>
        </p:nvSpPr>
        <p:spPr>
          <a:xfrm>
            <a:off x="999768" y="3474601"/>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Design and implement a CNN (VGG19-based) to classify MRI scans as Tumour or Normal.</a:t>
            </a:r>
            <a:endParaRPr lang="en-US" sz="1550" dirty="0"/>
          </a:p>
        </p:txBody>
      </p:sp>
      <p:sp>
        <p:nvSpPr>
          <p:cNvPr id="9" name="Shape 5"/>
          <p:cNvSpPr/>
          <p:nvPr/>
        </p:nvSpPr>
        <p:spPr>
          <a:xfrm>
            <a:off x="4671179" y="2045732"/>
            <a:ext cx="3679031" cy="2587466"/>
          </a:xfrm>
          <a:prstGeom prst="roundRect">
            <a:avLst>
              <a:gd name="adj" fmla="val 3222"/>
            </a:avLst>
          </a:prstGeom>
          <a:solidFill>
            <a:srgbClr val="E9E6FA"/>
          </a:solidFill>
          <a:ln w="7620">
            <a:solidFill>
              <a:srgbClr val="FDC4C4"/>
            </a:solidFill>
            <a:prstDash val="solid"/>
          </a:ln>
        </p:spPr>
      </p:sp>
      <p:sp>
        <p:nvSpPr>
          <p:cNvPr id="10" name="Shape 6"/>
          <p:cNvSpPr/>
          <p:nvPr/>
        </p:nvSpPr>
        <p:spPr>
          <a:xfrm>
            <a:off x="4877157" y="2251710"/>
            <a:ext cx="595313" cy="595313"/>
          </a:xfrm>
          <a:prstGeom prst="roundRect">
            <a:avLst>
              <a:gd name="adj" fmla="val 15358451"/>
            </a:avLst>
          </a:prstGeom>
          <a:solidFill>
            <a:srgbClr val="FDC4C4"/>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5040868" y="2415302"/>
            <a:ext cx="267891" cy="267891"/>
          </a:xfrm>
          <a:prstGeom prst="rect">
            <a:avLst/>
          </a:prstGeom>
        </p:spPr>
      </p:pic>
      <p:sp>
        <p:nvSpPr>
          <p:cNvPr id="12" name="Text 7"/>
          <p:cNvSpPr/>
          <p:nvPr/>
        </p:nvSpPr>
        <p:spPr>
          <a:xfrm>
            <a:off x="4877157" y="304538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Secondary Objective</a:t>
            </a:r>
            <a:endParaRPr lang="en-US" sz="1950" dirty="0"/>
          </a:p>
        </p:txBody>
      </p:sp>
      <p:sp>
        <p:nvSpPr>
          <p:cNvPr id="13" name="Text 8"/>
          <p:cNvSpPr/>
          <p:nvPr/>
        </p:nvSpPr>
        <p:spPr>
          <a:xfrm>
            <a:off x="4877157" y="3474601"/>
            <a:ext cx="3267075" cy="63507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Deploy a user-friendly Flask web app for real-time uploads and predictions.</a:t>
            </a:r>
            <a:endParaRPr lang="en-US" sz="1550" dirty="0"/>
          </a:p>
        </p:txBody>
      </p:sp>
      <p:sp>
        <p:nvSpPr>
          <p:cNvPr id="14" name="Shape 9"/>
          <p:cNvSpPr/>
          <p:nvPr/>
        </p:nvSpPr>
        <p:spPr>
          <a:xfrm>
            <a:off x="793790" y="4831556"/>
            <a:ext cx="7556421" cy="2269927"/>
          </a:xfrm>
          <a:prstGeom prst="roundRect">
            <a:avLst>
              <a:gd name="adj" fmla="val 3672"/>
            </a:avLst>
          </a:prstGeom>
          <a:solidFill>
            <a:srgbClr val="E9E6FA"/>
          </a:solidFill>
          <a:ln w="7620">
            <a:solidFill>
              <a:srgbClr val="FDC4C4"/>
            </a:solidFill>
            <a:prstDash val="solid"/>
          </a:ln>
        </p:spPr>
      </p:sp>
      <p:sp>
        <p:nvSpPr>
          <p:cNvPr id="15" name="Shape 10"/>
          <p:cNvSpPr/>
          <p:nvPr/>
        </p:nvSpPr>
        <p:spPr>
          <a:xfrm>
            <a:off x="999768" y="5037534"/>
            <a:ext cx="595313" cy="595313"/>
          </a:xfrm>
          <a:prstGeom prst="roundRect">
            <a:avLst>
              <a:gd name="adj" fmla="val 15358451"/>
            </a:avLst>
          </a:prstGeom>
          <a:solidFill>
            <a:srgbClr val="FDC4C4"/>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1163479" y="5201126"/>
            <a:ext cx="267891" cy="267891"/>
          </a:xfrm>
          <a:prstGeom prst="rect">
            <a:avLst/>
          </a:prstGeom>
        </p:spPr>
      </p:pic>
      <p:sp>
        <p:nvSpPr>
          <p:cNvPr id="17" name="Text 11"/>
          <p:cNvSpPr/>
          <p:nvPr/>
        </p:nvSpPr>
        <p:spPr>
          <a:xfrm>
            <a:off x="999768" y="583120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Applications</a:t>
            </a:r>
            <a:endParaRPr lang="en-US" sz="1950" dirty="0"/>
          </a:p>
        </p:txBody>
      </p:sp>
      <p:sp>
        <p:nvSpPr>
          <p:cNvPr id="18" name="Text 12"/>
          <p:cNvSpPr/>
          <p:nvPr/>
        </p:nvSpPr>
        <p:spPr>
          <a:xfrm>
            <a:off x="999768" y="6260425"/>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Automated diagnostics, telemedicine, research support, and improved healthcare access.</a:t>
            </a:r>
            <a:endParaRPr lang="en-US" sz="15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2945" y="483870"/>
            <a:ext cx="7880985" cy="549116"/>
          </a:xfrm>
          <a:prstGeom prst="rect">
            <a:avLst/>
          </a:prstGeom>
          <a:noFill/>
          <a:ln/>
        </p:spPr>
        <p:txBody>
          <a:bodyPr wrap="none" lIns="0" tIns="0" rIns="0" bIns="0" rtlCol="0" anchor="t"/>
          <a:lstStyle/>
          <a:p>
            <a:pPr marL="0" indent="0" algn="l">
              <a:lnSpc>
                <a:spcPts val="4300"/>
              </a:lnSpc>
              <a:buNone/>
            </a:pPr>
            <a:r>
              <a:rPr lang="en-US" sz="3450" b="1" dirty="0">
                <a:solidFill>
                  <a:srgbClr val="231971"/>
                </a:solidFill>
                <a:latin typeface="Outfit Extra Bold" pitchFamily="34" charset="0"/>
                <a:ea typeface="Outfit Extra Bold" pitchFamily="34" charset="-122"/>
                <a:cs typeface="Outfit Extra Bold" pitchFamily="34" charset="-120"/>
              </a:rPr>
              <a:t>Project Features &amp; Technical Approach</a:t>
            </a:r>
            <a:endParaRPr lang="en-US" sz="3450" dirty="0"/>
          </a:p>
        </p:txBody>
      </p:sp>
      <p:sp>
        <p:nvSpPr>
          <p:cNvPr id="3" name="Text 1"/>
          <p:cNvSpPr/>
          <p:nvPr/>
        </p:nvSpPr>
        <p:spPr>
          <a:xfrm>
            <a:off x="702945" y="1384459"/>
            <a:ext cx="13224510" cy="562213"/>
          </a:xfrm>
          <a:prstGeom prst="rect">
            <a:avLst/>
          </a:prstGeom>
          <a:noFill/>
          <a:ln/>
        </p:spPr>
        <p:txBody>
          <a:bodyPr wrap="square" lIns="0" tIns="0" rIns="0" bIns="0" rtlCol="0" anchor="t"/>
          <a:lstStyle/>
          <a:p>
            <a:pPr marL="0" indent="0" algn="l">
              <a:lnSpc>
                <a:spcPts val="2200"/>
              </a:lnSpc>
              <a:buNone/>
            </a:pPr>
            <a:r>
              <a:rPr lang="en-US" sz="1350" dirty="0">
                <a:solidFill>
                  <a:srgbClr val="2A2742"/>
                </a:solidFill>
                <a:latin typeface="Arimo" pitchFamily="34" charset="0"/>
                <a:ea typeface="Arimo" pitchFamily="34" charset="-122"/>
                <a:cs typeface="Arimo" pitchFamily="34" charset="-120"/>
              </a:rPr>
              <a:t>Key features: automatic image classification using VGG19 with transfer learning; preprocessing (resize, normalize) and augmentation to improve robustness; fine-tuning for high accuracy; Flask web UI for uploads and visualization; scalability for integration with hospital systems; data-driven insights and fast, reliable detection.</a:t>
            </a:r>
            <a:endParaRPr lang="en-US" sz="1350" dirty="0"/>
          </a:p>
        </p:txBody>
      </p:sp>
      <p:sp>
        <p:nvSpPr>
          <p:cNvPr id="4" name="Text 2"/>
          <p:cNvSpPr/>
          <p:nvPr/>
        </p:nvSpPr>
        <p:spPr>
          <a:xfrm>
            <a:off x="702945" y="2320052"/>
            <a:ext cx="2196703" cy="274558"/>
          </a:xfrm>
          <a:prstGeom prst="rect">
            <a:avLst/>
          </a:prstGeom>
          <a:noFill/>
          <a:ln/>
        </p:spPr>
        <p:txBody>
          <a:bodyPr wrap="none" lIns="0" tIns="0" rIns="0" bIns="0" rtlCol="0" anchor="t"/>
          <a:lstStyle/>
          <a:p>
            <a:pPr marL="0" indent="0" algn="l">
              <a:lnSpc>
                <a:spcPts val="2150"/>
              </a:lnSpc>
              <a:buNone/>
            </a:pPr>
            <a:r>
              <a:rPr lang="en-US" sz="1700" b="1" dirty="0">
                <a:solidFill>
                  <a:srgbClr val="231971"/>
                </a:solidFill>
                <a:latin typeface="Outfit Extra Bold" pitchFamily="34" charset="0"/>
                <a:ea typeface="Outfit Extra Bold" pitchFamily="34" charset="-122"/>
                <a:cs typeface="Outfit Extra Bold" pitchFamily="34" charset="-120"/>
              </a:rPr>
              <a:t>Model Pipeline</a:t>
            </a:r>
            <a:endParaRPr lang="en-US" sz="1700" dirty="0"/>
          </a:p>
        </p:txBody>
      </p:sp>
      <p:sp>
        <p:nvSpPr>
          <p:cNvPr id="5" name="Text 3"/>
          <p:cNvSpPr/>
          <p:nvPr/>
        </p:nvSpPr>
        <p:spPr>
          <a:xfrm>
            <a:off x="702945" y="2770346"/>
            <a:ext cx="7763232" cy="281107"/>
          </a:xfrm>
          <a:prstGeom prst="rect">
            <a:avLst/>
          </a:prstGeom>
          <a:noFill/>
          <a:ln/>
        </p:spPr>
        <p:txBody>
          <a:bodyPr wrap="none" lIns="0" tIns="0" rIns="0" bIns="0" rtlCol="0" anchor="t"/>
          <a:lstStyle/>
          <a:p>
            <a:pPr marL="342900" indent="-342900" algn="l">
              <a:lnSpc>
                <a:spcPts val="2200"/>
              </a:lnSpc>
              <a:buSzPct val="100000"/>
              <a:buFont typeface="+mj-lt"/>
              <a:buAutoNum type="arabicPeriod"/>
            </a:pPr>
            <a:r>
              <a:rPr lang="en-US" sz="1350" dirty="0">
                <a:solidFill>
                  <a:srgbClr val="2A2742"/>
                </a:solidFill>
                <a:latin typeface="Arimo" pitchFamily="34" charset="0"/>
                <a:ea typeface="Arimo" pitchFamily="34" charset="-122"/>
                <a:cs typeface="Arimo" pitchFamily="34" charset="-120"/>
              </a:rPr>
              <a:t>Data collection &amp; labeling</a:t>
            </a:r>
            <a:endParaRPr lang="en-US" sz="1350" dirty="0"/>
          </a:p>
        </p:txBody>
      </p:sp>
      <p:sp>
        <p:nvSpPr>
          <p:cNvPr id="6" name="Text 4"/>
          <p:cNvSpPr/>
          <p:nvPr/>
        </p:nvSpPr>
        <p:spPr>
          <a:xfrm>
            <a:off x="702945" y="3112889"/>
            <a:ext cx="7763232" cy="281107"/>
          </a:xfrm>
          <a:prstGeom prst="rect">
            <a:avLst/>
          </a:prstGeom>
          <a:noFill/>
          <a:ln/>
        </p:spPr>
        <p:txBody>
          <a:bodyPr wrap="none" lIns="0" tIns="0" rIns="0" bIns="0" rtlCol="0" anchor="t"/>
          <a:lstStyle/>
          <a:p>
            <a:pPr marL="342900" indent="-342900" algn="l">
              <a:lnSpc>
                <a:spcPts val="2200"/>
              </a:lnSpc>
              <a:buSzPct val="100000"/>
              <a:buFont typeface="+mj-lt"/>
              <a:buAutoNum type="arabicPeriod" startAt="2"/>
            </a:pPr>
            <a:r>
              <a:rPr lang="en-US" sz="1350" dirty="0">
                <a:solidFill>
                  <a:srgbClr val="2A2742"/>
                </a:solidFill>
                <a:latin typeface="Arimo" pitchFamily="34" charset="0"/>
                <a:ea typeface="Arimo" pitchFamily="34" charset="-122"/>
                <a:cs typeface="Arimo" pitchFamily="34" charset="-120"/>
              </a:rPr>
              <a:t>Preprocessing &amp; augmentation</a:t>
            </a:r>
            <a:endParaRPr lang="en-US" sz="1350" dirty="0"/>
          </a:p>
        </p:txBody>
      </p:sp>
      <p:sp>
        <p:nvSpPr>
          <p:cNvPr id="7" name="Text 5"/>
          <p:cNvSpPr/>
          <p:nvPr/>
        </p:nvSpPr>
        <p:spPr>
          <a:xfrm>
            <a:off x="702945" y="3455432"/>
            <a:ext cx="7763232" cy="281107"/>
          </a:xfrm>
          <a:prstGeom prst="rect">
            <a:avLst/>
          </a:prstGeom>
          <a:noFill/>
          <a:ln/>
        </p:spPr>
        <p:txBody>
          <a:bodyPr wrap="none" lIns="0" tIns="0" rIns="0" bIns="0" rtlCol="0" anchor="t"/>
          <a:lstStyle/>
          <a:p>
            <a:pPr marL="342900" indent="-342900" algn="l">
              <a:lnSpc>
                <a:spcPts val="2200"/>
              </a:lnSpc>
              <a:buSzPct val="100000"/>
              <a:buFont typeface="+mj-lt"/>
              <a:buAutoNum type="arabicPeriod" startAt="3"/>
            </a:pPr>
            <a:r>
              <a:rPr lang="en-US" sz="1350" dirty="0">
                <a:solidFill>
                  <a:srgbClr val="2A2742"/>
                </a:solidFill>
                <a:latin typeface="Arimo" pitchFamily="34" charset="0"/>
                <a:ea typeface="Arimo" pitchFamily="34" charset="-122"/>
                <a:cs typeface="Arimo" pitchFamily="34" charset="-120"/>
              </a:rPr>
              <a:t>Transfer learning with VGG19 &amp; fine-tuning</a:t>
            </a:r>
            <a:endParaRPr lang="en-US" sz="1350" dirty="0"/>
          </a:p>
        </p:txBody>
      </p:sp>
      <p:sp>
        <p:nvSpPr>
          <p:cNvPr id="8" name="Text 6"/>
          <p:cNvSpPr/>
          <p:nvPr/>
        </p:nvSpPr>
        <p:spPr>
          <a:xfrm>
            <a:off x="702945" y="3797975"/>
            <a:ext cx="7763232" cy="281107"/>
          </a:xfrm>
          <a:prstGeom prst="rect">
            <a:avLst/>
          </a:prstGeom>
          <a:noFill/>
          <a:ln/>
        </p:spPr>
        <p:txBody>
          <a:bodyPr wrap="none" lIns="0" tIns="0" rIns="0" bIns="0" rtlCol="0" anchor="t"/>
          <a:lstStyle/>
          <a:p>
            <a:pPr marL="342900" indent="-342900" algn="l">
              <a:lnSpc>
                <a:spcPts val="2200"/>
              </a:lnSpc>
              <a:buSzPct val="100000"/>
              <a:buFont typeface="+mj-lt"/>
              <a:buAutoNum type="arabicPeriod" startAt="4"/>
            </a:pPr>
            <a:r>
              <a:rPr lang="en-US" sz="1350" dirty="0">
                <a:solidFill>
                  <a:srgbClr val="2A2742"/>
                </a:solidFill>
                <a:latin typeface="Arimo" pitchFamily="34" charset="0"/>
                <a:ea typeface="Arimo" pitchFamily="34" charset="-122"/>
                <a:cs typeface="Arimo" pitchFamily="34" charset="-120"/>
              </a:rPr>
              <a:t>Evaluation (accuracy, precision, recall, F1)</a:t>
            </a:r>
            <a:endParaRPr lang="en-US" sz="1350" dirty="0"/>
          </a:p>
        </p:txBody>
      </p:sp>
      <p:sp>
        <p:nvSpPr>
          <p:cNvPr id="9" name="Text 7"/>
          <p:cNvSpPr/>
          <p:nvPr/>
        </p:nvSpPr>
        <p:spPr>
          <a:xfrm>
            <a:off x="702945" y="4140518"/>
            <a:ext cx="7763232" cy="281107"/>
          </a:xfrm>
          <a:prstGeom prst="rect">
            <a:avLst/>
          </a:prstGeom>
          <a:noFill/>
          <a:ln/>
        </p:spPr>
        <p:txBody>
          <a:bodyPr wrap="none" lIns="0" tIns="0" rIns="0" bIns="0" rtlCol="0" anchor="t"/>
          <a:lstStyle/>
          <a:p>
            <a:pPr marL="342900" indent="-342900" algn="l">
              <a:lnSpc>
                <a:spcPts val="2200"/>
              </a:lnSpc>
              <a:buSzPct val="100000"/>
              <a:buFont typeface="+mj-lt"/>
              <a:buAutoNum type="arabicPeriod" startAt="5"/>
            </a:pPr>
            <a:r>
              <a:rPr lang="en-US" sz="1350" dirty="0">
                <a:solidFill>
                  <a:srgbClr val="2A2742"/>
                </a:solidFill>
                <a:latin typeface="Arimo" pitchFamily="34" charset="0"/>
                <a:ea typeface="Arimo" pitchFamily="34" charset="-122"/>
                <a:cs typeface="Arimo" pitchFamily="34" charset="-120"/>
              </a:rPr>
              <a:t>Deployment via Flask</a:t>
            </a:r>
            <a:endParaRPr lang="en-US" sz="1350" dirty="0"/>
          </a:p>
        </p:txBody>
      </p:sp>
      <p:pic>
        <p:nvPicPr>
          <p:cNvPr id="10" name="Image 0" descr="preencoded.png"/>
          <p:cNvPicPr>
            <a:picLocks noChangeAspect="1"/>
          </p:cNvPicPr>
          <p:nvPr/>
        </p:nvPicPr>
        <p:blipFill>
          <a:blip r:embed="rId3"/>
          <a:stretch>
            <a:fillRect/>
          </a:stretch>
        </p:blipFill>
        <p:spPr>
          <a:xfrm>
            <a:off x="8902422" y="2341959"/>
            <a:ext cx="3470791" cy="5206127"/>
          </a:xfrm>
          <a:prstGeom prst="rect">
            <a:avLst/>
          </a:prstGeom>
        </p:spPr>
      </p:pic>
      <p:sp>
        <p:nvSpPr>
          <p:cNvPr id="11" name="Rectangle 10"/>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539710"/>
            <a:ext cx="6474262" cy="613410"/>
          </a:xfrm>
          <a:prstGeom prst="rect">
            <a:avLst/>
          </a:prstGeom>
          <a:noFill/>
          <a:ln/>
        </p:spPr>
        <p:txBody>
          <a:bodyPr wrap="none" lIns="0" tIns="0" rIns="0" bIns="0" rtlCol="0" anchor="t"/>
          <a:lstStyle/>
          <a:p>
            <a:pPr marL="0" indent="0" algn="l">
              <a:lnSpc>
                <a:spcPts val="4800"/>
              </a:lnSpc>
              <a:buNone/>
            </a:pPr>
            <a:r>
              <a:rPr lang="en-US" sz="3850" b="1" dirty="0">
                <a:solidFill>
                  <a:srgbClr val="231971"/>
                </a:solidFill>
                <a:latin typeface="Outfit Extra Bold" pitchFamily="34" charset="0"/>
                <a:ea typeface="Outfit Extra Bold" pitchFamily="34" charset="-122"/>
                <a:cs typeface="Outfit Extra Bold" pitchFamily="34" charset="-120"/>
              </a:rPr>
              <a:t>Entity Relationship Diagram</a:t>
            </a:r>
            <a:endParaRPr lang="en-US" sz="3850" dirty="0"/>
          </a:p>
        </p:txBody>
      </p:sp>
      <p:pic>
        <p:nvPicPr>
          <p:cNvPr id="3" name="Image 0" descr="preencoded.png"/>
          <p:cNvPicPr>
            <a:picLocks noChangeAspect="1"/>
          </p:cNvPicPr>
          <p:nvPr/>
        </p:nvPicPr>
        <p:blipFill>
          <a:blip r:embed="rId3"/>
          <a:stretch>
            <a:fillRect/>
          </a:stretch>
        </p:blipFill>
        <p:spPr>
          <a:xfrm>
            <a:off x="785098" y="1545669"/>
            <a:ext cx="9624060" cy="6210300"/>
          </a:xfrm>
          <a:prstGeom prst="rect">
            <a:avLst/>
          </a:prstGeom>
        </p:spPr>
      </p:pic>
      <p:sp>
        <p:nvSpPr>
          <p:cNvPr id="4" name="Rectangle 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7573" y="403979"/>
            <a:ext cx="3672721" cy="459105"/>
          </a:xfrm>
          <a:prstGeom prst="rect">
            <a:avLst/>
          </a:prstGeom>
          <a:noFill/>
          <a:ln/>
        </p:spPr>
        <p:txBody>
          <a:bodyPr wrap="none" lIns="0" tIns="0" rIns="0" bIns="0" rtlCol="0" anchor="t"/>
          <a:lstStyle/>
          <a:p>
            <a:pPr marL="0" indent="0" algn="l">
              <a:lnSpc>
                <a:spcPts val="3600"/>
              </a:lnSpc>
              <a:buNone/>
            </a:pPr>
            <a:r>
              <a:rPr lang="en-US" sz="2850" b="1" dirty="0">
                <a:solidFill>
                  <a:srgbClr val="231971"/>
                </a:solidFill>
                <a:latin typeface="Outfit Extra Bold" pitchFamily="34" charset="0"/>
                <a:ea typeface="Outfit Extra Bold" pitchFamily="34" charset="-122"/>
                <a:cs typeface="Outfit Extra Bold" pitchFamily="34" charset="-120"/>
              </a:rPr>
              <a:t>Use Case Diagram</a:t>
            </a:r>
            <a:endParaRPr lang="en-US" sz="2850" dirty="0"/>
          </a:p>
        </p:txBody>
      </p:sp>
      <p:pic>
        <p:nvPicPr>
          <p:cNvPr id="3" name="Image 0" descr="preencoded.png"/>
          <p:cNvPicPr>
            <a:picLocks noChangeAspect="1"/>
          </p:cNvPicPr>
          <p:nvPr/>
        </p:nvPicPr>
        <p:blipFill>
          <a:blip r:embed="rId3"/>
          <a:stretch>
            <a:fillRect/>
          </a:stretch>
        </p:blipFill>
        <p:spPr>
          <a:xfrm>
            <a:off x="587573" y="1156811"/>
            <a:ext cx="7729576" cy="6965996"/>
          </a:xfrm>
          <a:prstGeom prst="rect">
            <a:avLst/>
          </a:prstGeom>
        </p:spPr>
      </p:pic>
      <p:sp>
        <p:nvSpPr>
          <p:cNvPr id="4" name="Rectangle 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31971"/>
                </a:solidFill>
                <a:latin typeface="Outfit Extra Bold" pitchFamily="34" charset="0"/>
                <a:ea typeface="Outfit Extra Bold" pitchFamily="34" charset="-122"/>
                <a:cs typeface="Outfit Extra Bold" pitchFamily="34" charset="-120"/>
              </a:rPr>
              <a:t>Sequence Diagram</a:t>
            </a:r>
            <a:endParaRPr lang="en-US" sz="1950" dirty="0"/>
          </a:p>
        </p:txBody>
      </p:sp>
      <p:pic>
        <p:nvPicPr>
          <p:cNvPr id="3" name="Image 0" descr="preencoded.png"/>
          <p:cNvPicPr>
            <a:picLocks noChangeAspect="1"/>
          </p:cNvPicPr>
          <p:nvPr/>
        </p:nvPicPr>
        <p:blipFill>
          <a:blip r:embed="rId3"/>
          <a:stretch>
            <a:fillRect/>
          </a:stretch>
        </p:blipFill>
        <p:spPr>
          <a:xfrm>
            <a:off x="396835" y="781407"/>
            <a:ext cx="5731591" cy="7387063"/>
          </a:xfrm>
          <a:prstGeom prst="rect">
            <a:avLst/>
          </a:prstGeom>
        </p:spPr>
      </p:pic>
      <p:sp>
        <p:nvSpPr>
          <p:cNvPr id="4" name="Rectangle 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6027" y="409813"/>
            <a:ext cx="3725704" cy="465653"/>
          </a:xfrm>
          <a:prstGeom prst="rect">
            <a:avLst/>
          </a:prstGeom>
          <a:noFill/>
          <a:ln/>
        </p:spPr>
        <p:txBody>
          <a:bodyPr wrap="none" lIns="0" tIns="0" rIns="0" bIns="0" rtlCol="0" anchor="t"/>
          <a:lstStyle/>
          <a:p>
            <a:pPr marL="0" indent="0" algn="l">
              <a:lnSpc>
                <a:spcPts val="3650"/>
              </a:lnSpc>
              <a:buNone/>
            </a:pPr>
            <a:r>
              <a:rPr lang="en-US" sz="2900" b="1" dirty="0">
                <a:solidFill>
                  <a:srgbClr val="231971"/>
                </a:solidFill>
                <a:latin typeface="Outfit Extra Bold" pitchFamily="34" charset="0"/>
                <a:ea typeface="Outfit Extra Bold" pitchFamily="34" charset="-122"/>
                <a:cs typeface="Outfit Extra Bold" pitchFamily="34" charset="-120"/>
              </a:rPr>
              <a:t>Class Diagram</a:t>
            </a:r>
            <a:endParaRPr lang="en-US" sz="2900" dirty="0"/>
          </a:p>
        </p:txBody>
      </p:sp>
      <p:pic>
        <p:nvPicPr>
          <p:cNvPr id="3" name="Image 0" descr="preencoded.png"/>
          <p:cNvPicPr>
            <a:picLocks noChangeAspect="1"/>
          </p:cNvPicPr>
          <p:nvPr/>
        </p:nvPicPr>
        <p:blipFill>
          <a:blip r:embed="rId3"/>
          <a:stretch>
            <a:fillRect/>
          </a:stretch>
        </p:blipFill>
        <p:spPr>
          <a:xfrm>
            <a:off x="596027" y="1173480"/>
            <a:ext cx="8674433" cy="6770932"/>
          </a:xfrm>
          <a:prstGeom prst="rect">
            <a:avLst/>
          </a:prstGeom>
        </p:spPr>
      </p:pic>
      <p:sp>
        <p:nvSpPr>
          <p:cNvPr id="4" name="Rectangle 3"/>
          <p:cNvSpPr/>
          <p:nvPr/>
        </p:nvSpPr>
        <p:spPr>
          <a:xfrm>
            <a:off x="12879421" y="7743216"/>
            <a:ext cx="1673158" cy="48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1101</Words>
  <Application>Microsoft Office PowerPoint</Application>
  <PresentationFormat>Custom</PresentationFormat>
  <Paragraphs>124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Outfit Extra Bold</vt:lpstr>
      <vt:lpstr>Calibri</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Sankalpa Adhikari</dc:creator>
  <cp:lastModifiedBy>Microsoft account</cp:lastModifiedBy>
  <cp:revision>6</cp:revision>
  <dcterms:created xsi:type="dcterms:W3CDTF">2025-11-13T16:40:26Z</dcterms:created>
  <dcterms:modified xsi:type="dcterms:W3CDTF">2025-11-13T18:21:21Z</dcterms:modified>
</cp:coreProperties>
</file>